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05" r:id="rId4"/>
    <p:sldId id="326" r:id="rId5"/>
    <p:sldId id="327" r:id="rId6"/>
    <p:sldId id="328" r:id="rId7"/>
    <p:sldId id="337" r:id="rId8"/>
    <p:sldId id="339" r:id="rId9"/>
    <p:sldId id="335" r:id="rId10"/>
    <p:sldId id="333" r:id="rId11"/>
    <p:sldId id="336" r:id="rId12"/>
    <p:sldId id="32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246"/>
    <a:srgbClr val="102EEF"/>
    <a:srgbClr val="33CC33"/>
    <a:srgbClr val="314DA4"/>
    <a:srgbClr val="1B4F85"/>
    <a:srgbClr val="607695"/>
    <a:srgbClr val="136316"/>
    <a:srgbClr val="1F8022"/>
    <a:srgbClr val="1B6661"/>
    <a:srgbClr val="1B4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6141" autoAdjust="0"/>
  </p:normalViewPr>
  <p:slideViewPr>
    <p:cSldViewPr snapToGrid="0" snapToObjects="1">
      <p:cViewPr varScale="1">
        <p:scale>
          <a:sx n="70" d="100"/>
          <a:sy n="70" d="100"/>
        </p:scale>
        <p:origin x="83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BDAA36-D54F-4673-9179-20A617945D62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9479522F-17E0-4AFE-9E13-CD192DA8721B}">
      <dgm:prSet phldrT="[文本]"/>
      <dgm:spPr/>
      <dgm:t>
        <a:bodyPr/>
        <a:lstStyle/>
        <a:p>
          <a:r>
            <a:rPr lang="zh-CN" altLang="en-US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sym typeface="Helvetica Light"/>
            </a:rPr>
            <a:t>完成产品安全闭环</a:t>
          </a:r>
          <a:endParaRPr lang="zh-CN" altLang="en-US" dirty="0"/>
        </a:p>
      </dgm:t>
    </dgm:pt>
    <dgm:pt modelId="{2012F575-F4E3-4CF8-8694-1D61246691D2}" type="parTrans" cxnId="{D88F8FE8-7876-4C7E-9B26-FC17C225415D}">
      <dgm:prSet/>
      <dgm:spPr/>
      <dgm:t>
        <a:bodyPr/>
        <a:lstStyle/>
        <a:p>
          <a:endParaRPr lang="zh-CN" altLang="en-US"/>
        </a:p>
      </dgm:t>
    </dgm:pt>
    <dgm:pt modelId="{237F6AE4-7E4B-42CA-91C6-CBE27E58D296}" type="sibTrans" cxnId="{D88F8FE8-7876-4C7E-9B26-FC17C225415D}">
      <dgm:prSet/>
      <dgm:spPr/>
      <dgm:t>
        <a:bodyPr/>
        <a:lstStyle/>
        <a:p>
          <a:endParaRPr lang="zh-CN" altLang="en-US"/>
        </a:p>
      </dgm:t>
    </dgm:pt>
    <dgm:pt modelId="{2278DC96-E34D-4EE4-9D10-F9708BF7BB26}">
      <dgm:prSet phldrT="[文本]"/>
      <dgm:spPr/>
      <dgm:t>
        <a:bodyPr/>
        <a:lstStyle/>
        <a:p>
          <a:r>
            <a:rPr lang="zh-CN" altLang="en-US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sym typeface="Helvetica Light"/>
            </a:rPr>
            <a:t>增加客户粘性</a:t>
          </a:r>
          <a:endParaRPr lang="en-US" altLang="zh-CN" dirty="0"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sym typeface="Helvetica Light"/>
          </a:endParaRPr>
        </a:p>
        <a:p>
          <a:r>
            <a:rPr lang="zh-CN" altLang="en-US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sym typeface="Helvetica Light"/>
            </a:rPr>
            <a:t>巩固纵深战果</a:t>
          </a:r>
          <a:endParaRPr lang="zh-CN" altLang="en-US" dirty="0"/>
        </a:p>
      </dgm:t>
    </dgm:pt>
    <dgm:pt modelId="{FD9216C9-E9AA-4C69-8F57-9B8B9CED28E1}" type="parTrans" cxnId="{EF061C70-F13B-41F3-B08E-25B6FD883151}">
      <dgm:prSet/>
      <dgm:spPr/>
      <dgm:t>
        <a:bodyPr/>
        <a:lstStyle/>
        <a:p>
          <a:endParaRPr lang="zh-CN" altLang="en-US"/>
        </a:p>
      </dgm:t>
    </dgm:pt>
    <dgm:pt modelId="{DCFCF19B-69F8-44DA-94DA-F4081356962C}" type="sibTrans" cxnId="{EF061C70-F13B-41F3-B08E-25B6FD883151}">
      <dgm:prSet/>
      <dgm:spPr/>
      <dgm:t>
        <a:bodyPr/>
        <a:lstStyle/>
        <a:p>
          <a:endParaRPr lang="zh-CN" altLang="en-US"/>
        </a:p>
      </dgm:t>
    </dgm:pt>
    <dgm:pt modelId="{0B408FB6-E776-4608-BDB5-29B310B73387}">
      <dgm:prSet phldrT="[文本]"/>
      <dgm:spPr/>
      <dgm:t>
        <a:bodyPr/>
        <a:lstStyle/>
        <a:p>
          <a:r>
            <a:rPr lang="zh-CN" altLang="en-US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sym typeface="Helvetica Light"/>
            </a:rPr>
            <a:t>精品化标杆</a:t>
          </a:r>
          <a:endParaRPr lang="en-US" altLang="zh-CN" dirty="0"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sym typeface="Helvetica Light"/>
          </a:endParaRPr>
        </a:p>
        <a:p>
          <a:r>
            <a:rPr lang="zh-CN" altLang="en-US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sym typeface="Helvetica Light"/>
            </a:rPr>
            <a:t>横向覆盖利器</a:t>
          </a:r>
          <a:endParaRPr lang="zh-CN" altLang="en-US" dirty="0"/>
        </a:p>
      </dgm:t>
    </dgm:pt>
    <dgm:pt modelId="{4CF714F2-4611-46EA-9DB6-085C54797405}" type="parTrans" cxnId="{038A2FA4-8EE2-4E32-8C13-854FC49D7771}">
      <dgm:prSet/>
      <dgm:spPr/>
      <dgm:t>
        <a:bodyPr/>
        <a:lstStyle/>
        <a:p>
          <a:endParaRPr lang="zh-CN" altLang="en-US"/>
        </a:p>
      </dgm:t>
    </dgm:pt>
    <dgm:pt modelId="{BDD64FF2-75EC-4B5B-9508-2D71EF280C91}" type="sibTrans" cxnId="{038A2FA4-8EE2-4E32-8C13-854FC49D7771}">
      <dgm:prSet/>
      <dgm:spPr/>
      <dgm:t>
        <a:bodyPr/>
        <a:lstStyle/>
        <a:p>
          <a:endParaRPr lang="zh-CN" altLang="en-US"/>
        </a:p>
      </dgm:t>
    </dgm:pt>
    <dgm:pt modelId="{09D46BAA-BB49-4BA9-8AE6-AF8CF6FF81FA}" type="pres">
      <dgm:prSet presAssocID="{36BDAA36-D54F-4673-9179-20A617945D62}" presName="compositeShape" presStyleCnt="0">
        <dgm:presLayoutVars>
          <dgm:dir/>
          <dgm:resizeHandles/>
        </dgm:presLayoutVars>
      </dgm:prSet>
      <dgm:spPr/>
    </dgm:pt>
    <dgm:pt modelId="{A6281D88-F86E-4802-ADE5-A22587C1550A}" type="pres">
      <dgm:prSet presAssocID="{36BDAA36-D54F-4673-9179-20A617945D62}" presName="pyramid" presStyleLbl="node1" presStyleIdx="0" presStyleCnt="1"/>
      <dgm:spPr/>
    </dgm:pt>
    <dgm:pt modelId="{8D80E51A-DD12-44D1-812C-6631A5045AD2}" type="pres">
      <dgm:prSet presAssocID="{36BDAA36-D54F-4673-9179-20A617945D62}" presName="theList" presStyleCnt="0"/>
      <dgm:spPr/>
    </dgm:pt>
    <dgm:pt modelId="{3128AD7D-AE93-433C-9055-44ECD27974F8}" type="pres">
      <dgm:prSet presAssocID="{9479522F-17E0-4AFE-9E13-CD192DA8721B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010109-2256-48FA-827A-F589C59D4809}" type="pres">
      <dgm:prSet presAssocID="{9479522F-17E0-4AFE-9E13-CD192DA8721B}" presName="aSpace" presStyleCnt="0"/>
      <dgm:spPr/>
    </dgm:pt>
    <dgm:pt modelId="{2CFE1DDE-8E34-48AE-8A59-73190A74F4A4}" type="pres">
      <dgm:prSet presAssocID="{2278DC96-E34D-4EE4-9D10-F9708BF7BB26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0A4978-EBAF-4AF3-A1E8-F96DFDF39788}" type="pres">
      <dgm:prSet presAssocID="{2278DC96-E34D-4EE4-9D10-F9708BF7BB26}" presName="aSpace" presStyleCnt="0"/>
      <dgm:spPr/>
    </dgm:pt>
    <dgm:pt modelId="{D2C59F89-AB8B-49F2-A1B8-7299A4F46DF2}" type="pres">
      <dgm:prSet presAssocID="{0B408FB6-E776-4608-BDB5-29B310B73387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D71E42-0916-4646-BCC0-8AE187C995BD}" type="pres">
      <dgm:prSet presAssocID="{0B408FB6-E776-4608-BDB5-29B310B73387}" presName="aSpace" presStyleCnt="0"/>
      <dgm:spPr/>
    </dgm:pt>
  </dgm:ptLst>
  <dgm:cxnLst>
    <dgm:cxn modelId="{EF061C70-F13B-41F3-B08E-25B6FD883151}" srcId="{36BDAA36-D54F-4673-9179-20A617945D62}" destId="{2278DC96-E34D-4EE4-9D10-F9708BF7BB26}" srcOrd="1" destOrd="0" parTransId="{FD9216C9-E9AA-4C69-8F57-9B8B9CED28E1}" sibTransId="{DCFCF19B-69F8-44DA-94DA-F4081356962C}"/>
    <dgm:cxn modelId="{CD029483-1AC8-4F3C-8628-B37F6D831927}" type="presOf" srcId="{0B408FB6-E776-4608-BDB5-29B310B73387}" destId="{D2C59F89-AB8B-49F2-A1B8-7299A4F46DF2}" srcOrd="0" destOrd="0" presId="urn:microsoft.com/office/officeart/2005/8/layout/pyramid2"/>
    <dgm:cxn modelId="{038A2FA4-8EE2-4E32-8C13-854FC49D7771}" srcId="{36BDAA36-D54F-4673-9179-20A617945D62}" destId="{0B408FB6-E776-4608-BDB5-29B310B73387}" srcOrd="2" destOrd="0" parTransId="{4CF714F2-4611-46EA-9DB6-085C54797405}" sibTransId="{BDD64FF2-75EC-4B5B-9508-2D71EF280C91}"/>
    <dgm:cxn modelId="{D88F8FE8-7876-4C7E-9B26-FC17C225415D}" srcId="{36BDAA36-D54F-4673-9179-20A617945D62}" destId="{9479522F-17E0-4AFE-9E13-CD192DA8721B}" srcOrd="0" destOrd="0" parTransId="{2012F575-F4E3-4CF8-8694-1D61246691D2}" sibTransId="{237F6AE4-7E4B-42CA-91C6-CBE27E58D296}"/>
    <dgm:cxn modelId="{14189077-3199-4A2E-A1C2-137CD5A789BD}" type="presOf" srcId="{36BDAA36-D54F-4673-9179-20A617945D62}" destId="{09D46BAA-BB49-4BA9-8AE6-AF8CF6FF81FA}" srcOrd="0" destOrd="0" presId="urn:microsoft.com/office/officeart/2005/8/layout/pyramid2"/>
    <dgm:cxn modelId="{C887FE0A-D9F6-4B55-86A0-D9DC9F41E56E}" type="presOf" srcId="{9479522F-17E0-4AFE-9E13-CD192DA8721B}" destId="{3128AD7D-AE93-433C-9055-44ECD27974F8}" srcOrd="0" destOrd="0" presId="urn:microsoft.com/office/officeart/2005/8/layout/pyramid2"/>
    <dgm:cxn modelId="{B4358145-32D0-4940-B8B5-8300FFF21940}" type="presOf" srcId="{2278DC96-E34D-4EE4-9D10-F9708BF7BB26}" destId="{2CFE1DDE-8E34-48AE-8A59-73190A74F4A4}" srcOrd="0" destOrd="0" presId="urn:microsoft.com/office/officeart/2005/8/layout/pyramid2"/>
    <dgm:cxn modelId="{D1E1FEEB-87B1-459E-BDA2-024F0157199C}" type="presParOf" srcId="{09D46BAA-BB49-4BA9-8AE6-AF8CF6FF81FA}" destId="{A6281D88-F86E-4802-ADE5-A22587C1550A}" srcOrd="0" destOrd="0" presId="urn:microsoft.com/office/officeart/2005/8/layout/pyramid2"/>
    <dgm:cxn modelId="{2ECE307A-54DA-465D-8DCB-E2F2A4E79C0C}" type="presParOf" srcId="{09D46BAA-BB49-4BA9-8AE6-AF8CF6FF81FA}" destId="{8D80E51A-DD12-44D1-812C-6631A5045AD2}" srcOrd="1" destOrd="0" presId="urn:microsoft.com/office/officeart/2005/8/layout/pyramid2"/>
    <dgm:cxn modelId="{DACF9010-3BF6-4BCC-B649-859C2AA83B98}" type="presParOf" srcId="{8D80E51A-DD12-44D1-812C-6631A5045AD2}" destId="{3128AD7D-AE93-433C-9055-44ECD27974F8}" srcOrd="0" destOrd="0" presId="urn:microsoft.com/office/officeart/2005/8/layout/pyramid2"/>
    <dgm:cxn modelId="{B9850F69-B4AB-445C-B3F8-89C124793255}" type="presParOf" srcId="{8D80E51A-DD12-44D1-812C-6631A5045AD2}" destId="{3D010109-2256-48FA-827A-F589C59D4809}" srcOrd="1" destOrd="0" presId="urn:microsoft.com/office/officeart/2005/8/layout/pyramid2"/>
    <dgm:cxn modelId="{C55AC0FB-36FF-47AD-8301-D6E938680647}" type="presParOf" srcId="{8D80E51A-DD12-44D1-812C-6631A5045AD2}" destId="{2CFE1DDE-8E34-48AE-8A59-73190A74F4A4}" srcOrd="2" destOrd="0" presId="urn:microsoft.com/office/officeart/2005/8/layout/pyramid2"/>
    <dgm:cxn modelId="{2E873605-D664-4E43-802F-A1C18A328080}" type="presParOf" srcId="{8D80E51A-DD12-44D1-812C-6631A5045AD2}" destId="{BC0A4978-EBAF-4AF3-A1E8-F96DFDF39788}" srcOrd="3" destOrd="0" presId="urn:microsoft.com/office/officeart/2005/8/layout/pyramid2"/>
    <dgm:cxn modelId="{073627AE-E6A8-4FAB-A7A2-34E524B47C5F}" type="presParOf" srcId="{8D80E51A-DD12-44D1-812C-6631A5045AD2}" destId="{D2C59F89-AB8B-49F2-A1B8-7299A4F46DF2}" srcOrd="4" destOrd="0" presId="urn:microsoft.com/office/officeart/2005/8/layout/pyramid2"/>
    <dgm:cxn modelId="{C065A20F-1C3F-4A1B-8550-9E0C1CA2BA64}" type="presParOf" srcId="{8D80E51A-DD12-44D1-812C-6631A5045AD2}" destId="{C8D71E42-0916-4646-BCC0-8AE187C995BD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3AA93D-145C-3B40-B272-37BDBB2E62BC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E9028BF-4ECC-8A44-A856-6EF3F1EE5B36}">
      <dgm:prSet phldrT="[文本]"/>
      <dgm:spPr/>
      <dgm:t>
        <a:bodyPr/>
        <a:lstStyle/>
        <a:p>
          <a:r>
            <a:rPr lang="zh-CN" altLang="en-US" b="1" u="none" strike="noStrike" dirty="0" smtClean="0">
              <a:effectLst/>
              <a:latin typeface="Microsoft YaHei" charset="-122"/>
              <a:ea typeface="Microsoft YaHei" charset="-122"/>
              <a:cs typeface="Microsoft YaHei" charset="-122"/>
            </a:rPr>
            <a:t>安全威胁分析</a:t>
          </a:r>
          <a:endParaRPr lang="zh-CN" altLang="en-US" dirty="0"/>
        </a:p>
      </dgm:t>
    </dgm:pt>
    <dgm:pt modelId="{C34DDDC8-A26A-4345-843D-EEE1FEE51872}" type="parTrans" cxnId="{6703C4A9-FBE9-C44C-9DA9-A8EBBB3FD102}">
      <dgm:prSet/>
      <dgm:spPr/>
      <dgm:t>
        <a:bodyPr/>
        <a:lstStyle/>
        <a:p>
          <a:endParaRPr lang="zh-CN" altLang="en-US"/>
        </a:p>
      </dgm:t>
    </dgm:pt>
    <dgm:pt modelId="{CAADD499-FEB4-2D4D-ABA4-8F05E02DBE94}" type="sibTrans" cxnId="{6703C4A9-FBE9-C44C-9DA9-A8EBBB3FD102}">
      <dgm:prSet/>
      <dgm:spPr/>
      <dgm:t>
        <a:bodyPr/>
        <a:lstStyle/>
        <a:p>
          <a:endParaRPr lang="zh-CN" altLang="en-US"/>
        </a:p>
      </dgm:t>
    </dgm:pt>
    <dgm:pt modelId="{26013B75-B92B-454F-B748-6E7BDA683D54}">
      <dgm:prSet phldrT="[文本]"/>
      <dgm:spPr/>
      <dgm:t>
        <a:bodyPr/>
        <a:lstStyle/>
        <a:p>
          <a:r>
            <a:rPr lang="zh-CN" altLang="en-US" b="1" u="none" strike="noStrike" dirty="0" smtClean="0">
              <a:effectLst/>
              <a:latin typeface="Microsoft YaHei" charset="-122"/>
              <a:ea typeface="Microsoft YaHei" charset="-122"/>
              <a:cs typeface="Microsoft YaHei" charset="-122"/>
            </a:rPr>
            <a:t>综合分析安全感知产品采集的日志，结合深信服威胁情报，进行深度分析举证，确认网络中可疑的威胁和攻击行为，明确对业务的影响和危害。</a:t>
          </a:r>
          <a:endParaRPr lang="zh-CN" altLang="en-US" dirty="0"/>
        </a:p>
      </dgm:t>
    </dgm:pt>
    <dgm:pt modelId="{B82DB64A-A6A8-544F-A02D-7A66ADEDFF6F}" type="parTrans" cxnId="{48D596ED-D20B-8A49-9969-8EA2396F3CEF}">
      <dgm:prSet/>
      <dgm:spPr/>
      <dgm:t>
        <a:bodyPr/>
        <a:lstStyle/>
        <a:p>
          <a:endParaRPr lang="zh-CN" altLang="en-US"/>
        </a:p>
      </dgm:t>
    </dgm:pt>
    <dgm:pt modelId="{2DE2C946-12BB-F545-801E-A1ACF977ADA6}" type="sibTrans" cxnId="{48D596ED-D20B-8A49-9969-8EA2396F3CEF}">
      <dgm:prSet/>
      <dgm:spPr/>
      <dgm:t>
        <a:bodyPr/>
        <a:lstStyle/>
        <a:p>
          <a:endParaRPr lang="zh-CN" altLang="en-US"/>
        </a:p>
      </dgm:t>
    </dgm:pt>
    <dgm:pt modelId="{74448E05-A0A7-4B44-91D3-6DD2ED53F461}">
      <dgm:prSet phldrT="[文本]"/>
      <dgm:spPr/>
      <dgm:t>
        <a:bodyPr/>
        <a:lstStyle/>
        <a:p>
          <a:r>
            <a:rPr lang="zh-CN" altLang="en-US" b="1" u="none" strike="noStrike" dirty="0" smtClean="0">
              <a:effectLst/>
              <a:latin typeface="Microsoft YaHei" charset="-122"/>
              <a:ea typeface="Microsoft YaHei" charset="-122"/>
              <a:cs typeface="Microsoft YaHei" charset="-122"/>
            </a:rPr>
            <a:t>安全事件处置</a:t>
          </a:r>
          <a:endParaRPr lang="zh-CN" altLang="en-US" dirty="0"/>
        </a:p>
      </dgm:t>
    </dgm:pt>
    <dgm:pt modelId="{E5AAA507-565C-E641-8AF6-92C2733DEBEB}" type="parTrans" cxnId="{8903CEC9-50BE-8440-8946-38BEC6E557F1}">
      <dgm:prSet/>
      <dgm:spPr/>
      <dgm:t>
        <a:bodyPr/>
        <a:lstStyle/>
        <a:p>
          <a:endParaRPr lang="zh-CN" altLang="en-US"/>
        </a:p>
      </dgm:t>
    </dgm:pt>
    <dgm:pt modelId="{9C893B7B-35E0-6346-8DD3-AA4D7E1883BB}" type="sibTrans" cxnId="{8903CEC9-50BE-8440-8946-38BEC6E557F1}">
      <dgm:prSet/>
      <dgm:spPr/>
      <dgm:t>
        <a:bodyPr/>
        <a:lstStyle/>
        <a:p>
          <a:endParaRPr lang="zh-CN" altLang="en-US"/>
        </a:p>
      </dgm:t>
    </dgm:pt>
    <dgm:pt modelId="{AF631A96-44CA-8140-B68A-E440EC408043}">
      <dgm:prSet phldrT="[文本]"/>
      <dgm:spPr/>
      <dgm:t>
        <a:bodyPr/>
        <a:lstStyle/>
        <a:p>
          <a:r>
            <a:rPr lang="zh-CN" altLang="en-US" b="1" u="none" strike="noStrike" dirty="0" smtClean="0">
              <a:effectLst/>
              <a:latin typeface="Microsoft YaHei" charset="-122"/>
              <a:ea typeface="Microsoft YaHei" charset="-122"/>
              <a:cs typeface="Microsoft YaHei" charset="-122"/>
            </a:rPr>
            <a:t>根据问题现象，对发现的异常事件协助处置清除恶意文件，快速业务恢复。</a:t>
          </a:r>
          <a:endParaRPr lang="zh-CN" altLang="en-US" dirty="0"/>
        </a:p>
      </dgm:t>
    </dgm:pt>
    <dgm:pt modelId="{171A51DD-E733-1045-8ED1-CE11D9CDAAA5}" type="parTrans" cxnId="{7EF4F4AF-AC0C-C246-8E95-497CA937F1AB}">
      <dgm:prSet/>
      <dgm:spPr/>
      <dgm:t>
        <a:bodyPr/>
        <a:lstStyle/>
        <a:p>
          <a:endParaRPr lang="zh-CN" altLang="en-US"/>
        </a:p>
      </dgm:t>
    </dgm:pt>
    <dgm:pt modelId="{B009A0EC-DCDB-6B4C-93EA-B297B1568698}" type="sibTrans" cxnId="{7EF4F4AF-AC0C-C246-8E95-497CA937F1AB}">
      <dgm:prSet/>
      <dgm:spPr/>
      <dgm:t>
        <a:bodyPr/>
        <a:lstStyle/>
        <a:p>
          <a:endParaRPr lang="zh-CN" altLang="en-US"/>
        </a:p>
      </dgm:t>
    </dgm:pt>
    <dgm:pt modelId="{B4C9C043-A9EA-2842-B6B3-A1E964E7EA8C}">
      <dgm:prSet phldrT="[文本]"/>
      <dgm:spPr/>
      <dgm:t>
        <a:bodyPr/>
        <a:lstStyle/>
        <a:p>
          <a:r>
            <a:rPr lang="zh-CN" altLang="en-US" b="1" u="none" strike="noStrike" dirty="0" smtClean="0">
              <a:effectLst/>
              <a:latin typeface="Microsoft YaHei" charset="-122"/>
              <a:ea typeface="Microsoft YaHei" charset="-122"/>
              <a:cs typeface="Microsoft YaHei" charset="-122"/>
            </a:rPr>
            <a:t>事件溯源分析</a:t>
          </a:r>
          <a:endParaRPr lang="zh-CN" altLang="en-US" dirty="0"/>
        </a:p>
      </dgm:t>
    </dgm:pt>
    <dgm:pt modelId="{5B2CE9F3-E0C8-5F4F-95C0-094AD6CA9E45}" type="parTrans" cxnId="{9E15280E-2DE6-3044-BE95-81A67BB26406}">
      <dgm:prSet/>
      <dgm:spPr/>
      <dgm:t>
        <a:bodyPr/>
        <a:lstStyle/>
        <a:p>
          <a:endParaRPr lang="zh-CN" altLang="en-US"/>
        </a:p>
      </dgm:t>
    </dgm:pt>
    <dgm:pt modelId="{4D84A6DD-876F-0349-965A-758D7FF2DC57}" type="sibTrans" cxnId="{9E15280E-2DE6-3044-BE95-81A67BB26406}">
      <dgm:prSet/>
      <dgm:spPr/>
      <dgm:t>
        <a:bodyPr/>
        <a:lstStyle/>
        <a:p>
          <a:endParaRPr lang="zh-CN" altLang="en-US"/>
        </a:p>
      </dgm:t>
    </dgm:pt>
    <dgm:pt modelId="{2C504E7D-E525-9C46-AC8E-B07F7ED9FBE1}">
      <dgm:prSet phldrT="[文本]"/>
      <dgm:spPr/>
      <dgm:t>
        <a:bodyPr/>
        <a:lstStyle/>
        <a:p>
          <a:r>
            <a:rPr lang="zh-CN" altLang="en-US" b="1" u="none" strike="noStrike" dirty="0" smtClean="0">
              <a:effectLst/>
              <a:latin typeface="Microsoft YaHei" charset="-122"/>
              <a:ea typeface="Microsoft YaHei" charset="-122"/>
              <a:cs typeface="Microsoft YaHei" charset="-122"/>
            </a:rPr>
            <a:t>深入调查，分析事件形成的原因，找出信息系统中存在的薄弱点形成攻击路径。</a:t>
          </a:r>
          <a:endParaRPr lang="zh-CN" altLang="en-US" dirty="0"/>
        </a:p>
      </dgm:t>
    </dgm:pt>
    <dgm:pt modelId="{304623F6-31D5-0A44-AD23-182C8FACD6F7}" type="parTrans" cxnId="{9F6CA1C5-6CC1-124F-A4C7-07717E6FA6D3}">
      <dgm:prSet/>
      <dgm:spPr/>
      <dgm:t>
        <a:bodyPr/>
        <a:lstStyle/>
        <a:p>
          <a:endParaRPr lang="zh-CN" altLang="en-US"/>
        </a:p>
      </dgm:t>
    </dgm:pt>
    <dgm:pt modelId="{55558AE6-5EE0-064B-97E8-68F85250B9AD}" type="sibTrans" cxnId="{9F6CA1C5-6CC1-124F-A4C7-07717E6FA6D3}">
      <dgm:prSet/>
      <dgm:spPr/>
      <dgm:t>
        <a:bodyPr/>
        <a:lstStyle/>
        <a:p>
          <a:endParaRPr lang="zh-CN" altLang="en-US"/>
        </a:p>
      </dgm:t>
    </dgm:pt>
    <dgm:pt modelId="{E89C242B-9D7B-584D-8092-0F032DB46FD7}">
      <dgm:prSet/>
      <dgm:spPr/>
      <dgm:t>
        <a:bodyPr/>
        <a:lstStyle/>
        <a:p>
          <a:r>
            <a:rPr lang="zh-CN" altLang="en-US" b="1" u="none" strike="noStrike" dirty="0" smtClean="0">
              <a:effectLst/>
              <a:latin typeface="Microsoft YaHei" charset="-122"/>
              <a:ea typeface="Microsoft YaHei" charset="-122"/>
              <a:cs typeface="Microsoft YaHei" charset="-122"/>
            </a:rPr>
            <a:t>安全加固建议</a:t>
          </a:r>
          <a:endParaRPr lang="zh-CN" altLang="en-US" dirty="0"/>
        </a:p>
      </dgm:t>
    </dgm:pt>
    <dgm:pt modelId="{4973A162-AAA6-0D45-B143-A1D21F935EBF}" type="parTrans" cxnId="{FDDD3C54-76A5-DE46-83C5-8E06C53665A9}">
      <dgm:prSet/>
      <dgm:spPr/>
      <dgm:t>
        <a:bodyPr/>
        <a:lstStyle/>
        <a:p>
          <a:endParaRPr lang="zh-CN" altLang="en-US"/>
        </a:p>
      </dgm:t>
    </dgm:pt>
    <dgm:pt modelId="{2412093B-5D64-D84C-8136-6FA61607A72D}" type="sibTrans" cxnId="{FDDD3C54-76A5-DE46-83C5-8E06C53665A9}">
      <dgm:prSet/>
      <dgm:spPr/>
      <dgm:t>
        <a:bodyPr/>
        <a:lstStyle/>
        <a:p>
          <a:endParaRPr lang="zh-CN" altLang="en-US"/>
        </a:p>
      </dgm:t>
    </dgm:pt>
    <dgm:pt modelId="{17E75700-626F-1E4E-9C6F-8E42D2B9B3BE}">
      <dgm:prSet/>
      <dgm:spPr/>
      <dgm:t>
        <a:bodyPr/>
        <a:lstStyle/>
        <a:p>
          <a:r>
            <a:rPr lang="zh-CN" altLang="en-US" b="1" u="none" strike="noStrike" dirty="0" smtClean="0">
              <a:effectLst/>
              <a:latin typeface="Microsoft YaHei" charset="-122"/>
              <a:ea typeface="Microsoft YaHei" charset="-122"/>
              <a:cs typeface="Microsoft YaHei" charset="-122"/>
            </a:rPr>
            <a:t>根据事件发生的方式、影响范围，评估系统存在的各类风险，针对性给出边界防御、系统或应用安全加固建议以应对未来的安全风险。</a:t>
          </a:r>
          <a:endParaRPr lang="zh-CN" altLang="en-US" dirty="0"/>
        </a:p>
      </dgm:t>
    </dgm:pt>
    <dgm:pt modelId="{70AA81BA-F50D-FA45-A6A2-A3D3FD02D325}" type="parTrans" cxnId="{90001565-2F6B-9642-9B07-F121A6DDCBF8}">
      <dgm:prSet/>
      <dgm:spPr/>
      <dgm:t>
        <a:bodyPr/>
        <a:lstStyle/>
        <a:p>
          <a:endParaRPr lang="zh-CN" altLang="en-US"/>
        </a:p>
      </dgm:t>
    </dgm:pt>
    <dgm:pt modelId="{14DD7901-712E-F54A-AADB-FB6C915B7F4B}" type="sibTrans" cxnId="{90001565-2F6B-9642-9B07-F121A6DDCBF8}">
      <dgm:prSet/>
      <dgm:spPr/>
      <dgm:t>
        <a:bodyPr/>
        <a:lstStyle/>
        <a:p>
          <a:endParaRPr lang="zh-CN" altLang="en-US"/>
        </a:p>
      </dgm:t>
    </dgm:pt>
    <dgm:pt modelId="{56D999A1-0A6D-6144-9CF5-F3F54CCA9297}" type="pres">
      <dgm:prSet presAssocID="{543AA93D-145C-3B40-B272-37BDBB2E62B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E2ECF7-3C20-BC44-A059-F5B55A1136C0}" type="pres">
      <dgm:prSet presAssocID="{0E9028BF-4ECC-8A44-A856-6EF3F1EE5B36}" presName="composite" presStyleCnt="0"/>
      <dgm:spPr/>
    </dgm:pt>
    <dgm:pt modelId="{5440B64F-1A24-D447-86ED-ADB8BD152E07}" type="pres">
      <dgm:prSet presAssocID="{0E9028BF-4ECC-8A44-A856-6EF3F1EE5B3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E146B6-3922-8D4F-BB18-C4E4C7F3B10C}" type="pres">
      <dgm:prSet presAssocID="{0E9028BF-4ECC-8A44-A856-6EF3F1EE5B36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D8501E-5C7B-EE4A-B70F-A80F33E7554B}" type="pres">
      <dgm:prSet presAssocID="{CAADD499-FEB4-2D4D-ABA4-8F05E02DBE94}" presName="sp" presStyleCnt="0"/>
      <dgm:spPr/>
    </dgm:pt>
    <dgm:pt modelId="{9B96FD56-C3DD-3F4F-87CC-9486B499872B}" type="pres">
      <dgm:prSet presAssocID="{74448E05-A0A7-4B44-91D3-6DD2ED53F461}" presName="composite" presStyleCnt="0"/>
      <dgm:spPr/>
    </dgm:pt>
    <dgm:pt modelId="{817EA773-F20C-514E-B9B3-C3843E08111E}" type="pres">
      <dgm:prSet presAssocID="{74448E05-A0A7-4B44-91D3-6DD2ED53F461}" presName="parentText" presStyleLbl="alignNode1" presStyleIdx="1" presStyleCnt="4" custLinFactNeighborY="-67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3A4996-C0D2-3741-B2A2-8CB306A0EB9A}" type="pres">
      <dgm:prSet presAssocID="{74448E05-A0A7-4B44-91D3-6DD2ED53F461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5C578C-B3AC-6146-96EF-8A68760BC9C1}" type="pres">
      <dgm:prSet presAssocID="{9C893B7B-35E0-6346-8DD3-AA4D7E1883BB}" presName="sp" presStyleCnt="0"/>
      <dgm:spPr/>
    </dgm:pt>
    <dgm:pt modelId="{82FA1391-FA9E-634B-831D-F3BCF5DA694C}" type="pres">
      <dgm:prSet presAssocID="{B4C9C043-A9EA-2842-B6B3-A1E964E7EA8C}" presName="composite" presStyleCnt="0"/>
      <dgm:spPr/>
    </dgm:pt>
    <dgm:pt modelId="{432052D3-665C-0846-B974-BF219BF27F92}" type="pres">
      <dgm:prSet presAssocID="{B4C9C043-A9EA-2842-B6B3-A1E964E7EA8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54F309-A9F2-7644-BFC9-4B55307B5BB0}" type="pres">
      <dgm:prSet presAssocID="{B4C9C043-A9EA-2842-B6B3-A1E964E7EA8C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4A78BE-AB79-1849-925B-6949B9BE6B04}" type="pres">
      <dgm:prSet presAssocID="{4D84A6DD-876F-0349-965A-758D7FF2DC57}" presName="sp" presStyleCnt="0"/>
      <dgm:spPr/>
    </dgm:pt>
    <dgm:pt modelId="{FD0125C4-7094-8C47-A077-37D5CBEE67EE}" type="pres">
      <dgm:prSet presAssocID="{E89C242B-9D7B-584D-8092-0F032DB46FD7}" presName="composite" presStyleCnt="0"/>
      <dgm:spPr/>
    </dgm:pt>
    <dgm:pt modelId="{FDF17571-D532-404B-8624-96600AC2CFEC}" type="pres">
      <dgm:prSet presAssocID="{E89C242B-9D7B-584D-8092-0F032DB46FD7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3DBB68-A11C-B944-9DFD-CD69B6885E21}" type="pres">
      <dgm:prSet presAssocID="{E89C242B-9D7B-584D-8092-0F032DB46FD7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E15280E-2DE6-3044-BE95-81A67BB26406}" srcId="{543AA93D-145C-3B40-B272-37BDBB2E62BC}" destId="{B4C9C043-A9EA-2842-B6B3-A1E964E7EA8C}" srcOrd="2" destOrd="0" parTransId="{5B2CE9F3-E0C8-5F4F-95C0-094AD6CA9E45}" sibTransId="{4D84A6DD-876F-0349-965A-758D7FF2DC57}"/>
    <dgm:cxn modelId="{E00E7BC2-5ECB-46D2-9E57-19FEF0F6ABCD}" type="presOf" srcId="{2C504E7D-E525-9C46-AC8E-B07F7ED9FBE1}" destId="{4D54F309-A9F2-7644-BFC9-4B55307B5BB0}" srcOrd="0" destOrd="0" presId="urn:microsoft.com/office/officeart/2005/8/layout/chevron2"/>
    <dgm:cxn modelId="{9F6CA1C5-6CC1-124F-A4C7-07717E6FA6D3}" srcId="{B4C9C043-A9EA-2842-B6B3-A1E964E7EA8C}" destId="{2C504E7D-E525-9C46-AC8E-B07F7ED9FBE1}" srcOrd="0" destOrd="0" parTransId="{304623F6-31D5-0A44-AD23-182C8FACD6F7}" sibTransId="{55558AE6-5EE0-064B-97E8-68F85250B9AD}"/>
    <dgm:cxn modelId="{90001565-2F6B-9642-9B07-F121A6DDCBF8}" srcId="{E89C242B-9D7B-584D-8092-0F032DB46FD7}" destId="{17E75700-626F-1E4E-9C6F-8E42D2B9B3BE}" srcOrd="0" destOrd="0" parTransId="{70AA81BA-F50D-FA45-A6A2-A3D3FD02D325}" sibTransId="{14DD7901-712E-F54A-AADB-FB6C915B7F4B}"/>
    <dgm:cxn modelId="{BCE41439-C441-463A-9567-DD2609129A9C}" type="presOf" srcId="{26013B75-B92B-454F-B748-6E7BDA683D54}" destId="{BFE146B6-3922-8D4F-BB18-C4E4C7F3B10C}" srcOrd="0" destOrd="0" presId="urn:microsoft.com/office/officeart/2005/8/layout/chevron2"/>
    <dgm:cxn modelId="{5CC10AE2-A5E1-451F-9818-11039E278293}" type="presOf" srcId="{B4C9C043-A9EA-2842-B6B3-A1E964E7EA8C}" destId="{432052D3-665C-0846-B974-BF219BF27F92}" srcOrd="0" destOrd="0" presId="urn:microsoft.com/office/officeart/2005/8/layout/chevron2"/>
    <dgm:cxn modelId="{FDDD3C54-76A5-DE46-83C5-8E06C53665A9}" srcId="{543AA93D-145C-3B40-B272-37BDBB2E62BC}" destId="{E89C242B-9D7B-584D-8092-0F032DB46FD7}" srcOrd="3" destOrd="0" parTransId="{4973A162-AAA6-0D45-B143-A1D21F935EBF}" sibTransId="{2412093B-5D64-D84C-8136-6FA61607A72D}"/>
    <dgm:cxn modelId="{3CCE7EC2-5225-4A0C-B5DB-FAC4489E5FFA}" type="presOf" srcId="{E89C242B-9D7B-584D-8092-0F032DB46FD7}" destId="{FDF17571-D532-404B-8624-96600AC2CFEC}" srcOrd="0" destOrd="0" presId="urn:microsoft.com/office/officeart/2005/8/layout/chevron2"/>
    <dgm:cxn modelId="{4EF6214F-9563-4FA2-8C80-7D7DBAFA56E6}" type="presOf" srcId="{74448E05-A0A7-4B44-91D3-6DD2ED53F461}" destId="{817EA773-F20C-514E-B9B3-C3843E08111E}" srcOrd="0" destOrd="0" presId="urn:microsoft.com/office/officeart/2005/8/layout/chevron2"/>
    <dgm:cxn modelId="{F282B832-5AE8-40F2-A801-3A78765AA123}" type="presOf" srcId="{AF631A96-44CA-8140-B68A-E440EC408043}" destId="{F93A4996-C0D2-3741-B2A2-8CB306A0EB9A}" srcOrd="0" destOrd="0" presId="urn:microsoft.com/office/officeart/2005/8/layout/chevron2"/>
    <dgm:cxn modelId="{D9CA2602-6F56-44DA-B801-00BD5C628BD4}" type="presOf" srcId="{543AA93D-145C-3B40-B272-37BDBB2E62BC}" destId="{56D999A1-0A6D-6144-9CF5-F3F54CCA9297}" srcOrd="0" destOrd="0" presId="urn:microsoft.com/office/officeart/2005/8/layout/chevron2"/>
    <dgm:cxn modelId="{5EA08FAF-3047-47CD-A780-85830D195066}" type="presOf" srcId="{17E75700-626F-1E4E-9C6F-8E42D2B9B3BE}" destId="{C83DBB68-A11C-B944-9DFD-CD69B6885E21}" srcOrd="0" destOrd="0" presId="urn:microsoft.com/office/officeart/2005/8/layout/chevron2"/>
    <dgm:cxn modelId="{8903CEC9-50BE-8440-8946-38BEC6E557F1}" srcId="{543AA93D-145C-3B40-B272-37BDBB2E62BC}" destId="{74448E05-A0A7-4B44-91D3-6DD2ED53F461}" srcOrd="1" destOrd="0" parTransId="{E5AAA507-565C-E641-8AF6-92C2733DEBEB}" sibTransId="{9C893B7B-35E0-6346-8DD3-AA4D7E1883BB}"/>
    <dgm:cxn modelId="{6703C4A9-FBE9-C44C-9DA9-A8EBBB3FD102}" srcId="{543AA93D-145C-3B40-B272-37BDBB2E62BC}" destId="{0E9028BF-4ECC-8A44-A856-6EF3F1EE5B36}" srcOrd="0" destOrd="0" parTransId="{C34DDDC8-A26A-4345-843D-EEE1FEE51872}" sibTransId="{CAADD499-FEB4-2D4D-ABA4-8F05E02DBE94}"/>
    <dgm:cxn modelId="{48D596ED-D20B-8A49-9969-8EA2396F3CEF}" srcId="{0E9028BF-4ECC-8A44-A856-6EF3F1EE5B36}" destId="{26013B75-B92B-454F-B748-6E7BDA683D54}" srcOrd="0" destOrd="0" parTransId="{B82DB64A-A6A8-544F-A02D-7A66ADEDFF6F}" sibTransId="{2DE2C946-12BB-F545-801E-A1ACF977ADA6}"/>
    <dgm:cxn modelId="{7EF4F4AF-AC0C-C246-8E95-497CA937F1AB}" srcId="{74448E05-A0A7-4B44-91D3-6DD2ED53F461}" destId="{AF631A96-44CA-8140-B68A-E440EC408043}" srcOrd="0" destOrd="0" parTransId="{171A51DD-E733-1045-8ED1-CE11D9CDAAA5}" sibTransId="{B009A0EC-DCDB-6B4C-93EA-B297B1568698}"/>
    <dgm:cxn modelId="{255A747C-CEBC-4449-81EC-2CDF659498A8}" type="presOf" srcId="{0E9028BF-4ECC-8A44-A856-6EF3F1EE5B36}" destId="{5440B64F-1A24-D447-86ED-ADB8BD152E07}" srcOrd="0" destOrd="0" presId="urn:microsoft.com/office/officeart/2005/8/layout/chevron2"/>
    <dgm:cxn modelId="{086C7E02-2CA8-4935-BD6A-A039CE7F9BC3}" type="presParOf" srcId="{56D999A1-0A6D-6144-9CF5-F3F54CCA9297}" destId="{D6E2ECF7-3C20-BC44-A059-F5B55A1136C0}" srcOrd="0" destOrd="0" presId="urn:microsoft.com/office/officeart/2005/8/layout/chevron2"/>
    <dgm:cxn modelId="{6D013438-3E20-4F81-86F0-DBA3E7CC4637}" type="presParOf" srcId="{D6E2ECF7-3C20-BC44-A059-F5B55A1136C0}" destId="{5440B64F-1A24-D447-86ED-ADB8BD152E07}" srcOrd="0" destOrd="0" presId="urn:microsoft.com/office/officeart/2005/8/layout/chevron2"/>
    <dgm:cxn modelId="{A5E75C4B-81BA-44B1-9C20-D2807C533106}" type="presParOf" srcId="{D6E2ECF7-3C20-BC44-A059-F5B55A1136C0}" destId="{BFE146B6-3922-8D4F-BB18-C4E4C7F3B10C}" srcOrd="1" destOrd="0" presId="urn:microsoft.com/office/officeart/2005/8/layout/chevron2"/>
    <dgm:cxn modelId="{7112ACE6-DAE0-4B51-A7CF-D62CA25327F5}" type="presParOf" srcId="{56D999A1-0A6D-6144-9CF5-F3F54CCA9297}" destId="{70D8501E-5C7B-EE4A-B70F-A80F33E7554B}" srcOrd="1" destOrd="0" presId="urn:microsoft.com/office/officeart/2005/8/layout/chevron2"/>
    <dgm:cxn modelId="{6330FA99-DA55-40A0-ABCD-7DEAEDE75901}" type="presParOf" srcId="{56D999A1-0A6D-6144-9CF5-F3F54CCA9297}" destId="{9B96FD56-C3DD-3F4F-87CC-9486B499872B}" srcOrd="2" destOrd="0" presId="urn:microsoft.com/office/officeart/2005/8/layout/chevron2"/>
    <dgm:cxn modelId="{7C10D70F-BA7A-4604-936C-E3661D18C2E9}" type="presParOf" srcId="{9B96FD56-C3DD-3F4F-87CC-9486B499872B}" destId="{817EA773-F20C-514E-B9B3-C3843E08111E}" srcOrd="0" destOrd="0" presId="urn:microsoft.com/office/officeart/2005/8/layout/chevron2"/>
    <dgm:cxn modelId="{5C582586-ED5E-4BF4-8C77-770E951B9831}" type="presParOf" srcId="{9B96FD56-C3DD-3F4F-87CC-9486B499872B}" destId="{F93A4996-C0D2-3741-B2A2-8CB306A0EB9A}" srcOrd="1" destOrd="0" presId="urn:microsoft.com/office/officeart/2005/8/layout/chevron2"/>
    <dgm:cxn modelId="{0B69E2FC-44ED-408C-A1AE-93A9E90F7313}" type="presParOf" srcId="{56D999A1-0A6D-6144-9CF5-F3F54CCA9297}" destId="{4E5C578C-B3AC-6146-96EF-8A68760BC9C1}" srcOrd="3" destOrd="0" presId="urn:microsoft.com/office/officeart/2005/8/layout/chevron2"/>
    <dgm:cxn modelId="{5012B111-1A55-42EA-B990-B0B9E736646D}" type="presParOf" srcId="{56D999A1-0A6D-6144-9CF5-F3F54CCA9297}" destId="{82FA1391-FA9E-634B-831D-F3BCF5DA694C}" srcOrd="4" destOrd="0" presId="urn:microsoft.com/office/officeart/2005/8/layout/chevron2"/>
    <dgm:cxn modelId="{CD68D9AC-B10C-43C1-A31E-FB4076F4B52B}" type="presParOf" srcId="{82FA1391-FA9E-634B-831D-F3BCF5DA694C}" destId="{432052D3-665C-0846-B974-BF219BF27F92}" srcOrd="0" destOrd="0" presId="urn:microsoft.com/office/officeart/2005/8/layout/chevron2"/>
    <dgm:cxn modelId="{5209A461-93BA-44A8-952B-F1BBB606788B}" type="presParOf" srcId="{82FA1391-FA9E-634B-831D-F3BCF5DA694C}" destId="{4D54F309-A9F2-7644-BFC9-4B55307B5BB0}" srcOrd="1" destOrd="0" presId="urn:microsoft.com/office/officeart/2005/8/layout/chevron2"/>
    <dgm:cxn modelId="{6D5B17FE-C0C7-403E-B8AA-0CC7CB4908C8}" type="presParOf" srcId="{56D999A1-0A6D-6144-9CF5-F3F54CCA9297}" destId="{514A78BE-AB79-1849-925B-6949B9BE6B04}" srcOrd="5" destOrd="0" presId="urn:microsoft.com/office/officeart/2005/8/layout/chevron2"/>
    <dgm:cxn modelId="{BE27C64D-843B-4396-ADD8-685C926EB6B5}" type="presParOf" srcId="{56D999A1-0A6D-6144-9CF5-F3F54CCA9297}" destId="{FD0125C4-7094-8C47-A077-37D5CBEE67EE}" srcOrd="6" destOrd="0" presId="urn:microsoft.com/office/officeart/2005/8/layout/chevron2"/>
    <dgm:cxn modelId="{A3CB9DE1-0CF0-4A21-8856-AD105765BDDB}" type="presParOf" srcId="{FD0125C4-7094-8C47-A077-37D5CBEE67EE}" destId="{FDF17571-D532-404B-8624-96600AC2CFEC}" srcOrd="0" destOrd="0" presId="urn:microsoft.com/office/officeart/2005/8/layout/chevron2"/>
    <dgm:cxn modelId="{4C34EF9B-CB6D-4539-95D5-81048996C51C}" type="presParOf" srcId="{FD0125C4-7094-8C47-A077-37D5CBEE67EE}" destId="{C83DBB68-A11C-B944-9DFD-CD69B6885E2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1F3D6-2DDF-0847-90C1-852F2A7C471D}" type="datetimeFigureOut">
              <a:rPr kumimoji="1" lang="zh-CN" altLang="en-US" smtClean="0"/>
              <a:t>2018/5/10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A8744-003F-C948-90C1-4847B47905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24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A8744-003F-C948-90C1-4847B479057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256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资产发现与管理 放前面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A8744-003F-C948-90C1-4847B479057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49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强调特色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A8744-003F-C948-90C1-4847B479057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73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5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28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0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69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9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6.emf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8.emf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15.emf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4.emf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emf"/><Relationship Id="rId19" Type="http://schemas.openxmlformats.org/officeDocument/2006/relationships/image" Target="../media/image22.png"/><Relationship Id="rId4" Type="http://schemas.openxmlformats.org/officeDocument/2006/relationships/image" Target="../media/image9.emf"/><Relationship Id="rId9" Type="http://schemas.openxmlformats.org/officeDocument/2006/relationships/image" Target="../media/image12.emf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08" y="895662"/>
            <a:ext cx="9945665" cy="4846171"/>
          </a:xfrm>
          <a:prstGeom prst="rect">
            <a:avLst/>
          </a:prstGeom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215364" y="3770712"/>
            <a:ext cx="851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——SIP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产品销售能力建设课程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初级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38" y="516337"/>
            <a:ext cx="1988755" cy="6865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9451341" y="143769"/>
            <a:ext cx="2476500" cy="1303867"/>
          </a:xfrm>
          <a:prstGeom prst="rect">
            <a:avLst/>
          </a:prstGeom>
          <a:solidFill>
            <a:srgbClr val="EFEF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14" name="Picture 5" descr="F:\公司的\logo\sangfor_logo\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78" y="895662"/>
            <a:ext cx="2977120" cy="299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103377" y="2003156"/>
            <a:ext cx="44887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itchFamily="34" charset="-122"/>
                <a:ea typeface="微软雅黑" pitchFamily="34" charset="-122"/>
              </a:rPr>
              <a:t>SIP</a:t>
            </a:r>
            <a:r>
              <a:rPr lang="zh-CN" altLang="en-US" sz="60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itchFamily="34" charset="-122"/>
                <a:ea typeface="微软雅黑" pitchFamily="34" charset="-122"/>
              </a:rPr>
              <a:t>产品介绍</a:t>
            </a:r>
            <a:endParaRPr lang="en-US" altLang="zh-CN" sz="60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0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62E888F-0F82-4F11-B55D-D360CC134C75}"/>
              </a:ext>
            </a:extLst>
          </p:cNvPr>
          <p:cNvSpPr/>
          <p:nvPr/>
        </p:nvSpPr>
        <p:spPr>
          <a:xfrm>
            <a:off x="7289346" y="930341"/>
            <a:ext cx="2059191" cy="646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>
                <a:solidFill>
                  <a:srgbClr val="33CC33"/>
                </a:solidFill>
              </a:rPr>
              <a:t>具体服务内容</a:t>
            </a:r>
            <a:endParaRPr lang="zh-CN" altLang="en-US" sz="2400" b="1" dirty="0">
              <a:solidFill>
                <a:srgbClr val="33CC33"/>
              </a:solidFill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xmlns="" id="{765EC947-1E60-4196-9A09-657EF142625A}"/>
              </a:ext>
            </a:extLst>
          </p:cNvPr>
          <p:cNvSpPr txBox="1"/>
          <p:nvPr/>
        </p:nvSpPr>
        <p:spPr>
          <a:xfrm>
            <a:off x="201597" y="349136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6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SIP</a:t>
            </a:r>
            <a:r>
              <a:rPr lang="zh-CN" altLang="en-US" sz="2400" b="1" dirty="0" smtClean="0"/>
              <a:t>配套安全服务</a:t>
            </a:r>
            <a:endParaRPr lang="zh-CN" altLang="en-US" sz="1400" b="1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xmlns="" id="{1F855C45-CBC0-4712-A043-640768B43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9703590"/>
              </p:ext>
            </p:extLst>
          </p:nvPr>
        </p:nvGraphicFramePr>
        <p:xfrm>
          <a:off x="123961" y="1736137"/>
          <a:ext cx="4939623" cy="423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表 26"/>
          <p:cNvGraphicFramePr/>
          <p:nvPr>
            <p:extLst>
              <p:ext uri="{D42A27DB-BD31-4B8C-83A1-F6EECF244321}">
                <p14:modId xmlns:p14="http://schemas.microsoft.com/office/powerpoint/2010/main" val="2654403490"/>
              </p:ext>
            </p:extLst>
          </p:nvPr>
        </p:nvGraphicFramePr>
        <p:xfrm>
          <a:off x="5598004" y="1575066"/>
          <a:ext cx="6145410" cy="5106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62E888F-0F82-4F11-B55D-D360CC134C75}"/>
              </a:ext>
            </a:extLst>
          </p:cNvPr>
          <p:cNvSpPr/>
          <p:nvPr/>
        </p:nvSpPr>
        <p:spPr>
          <a:xfrm>
            <a:off x="925281" y="967217"/>
            <a:ext cx="3851256" cy="646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>
                <a:solidFill>
                  <a:srgbClr val="33CC33"/>
                </a:solidFill>
              </a:rPr>
              <a:t>为什么提供配套安全服务</a:t>
            </a:r>
            <a:endParaRPr lang="zh-CN" altLang="en-US" sz="2400" b="1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12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451" y="247707"/>
            <a:ext cx="2845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SIP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的报价模式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1895" y="2298031"/>
            <a:ext cx="1335505" cy="3116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SIP</a:t>
            </a:r>
            <a:r>
              <a:rPr lang="zh-CN" altLang="en-US" dirty="0" smtClean="0"/>
              <a:t>产品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报价组成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2355176" y="1612229"/>
            <a:ext cx="637675" cy="44877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992851" y="1004634"/>
            <a:ext cx="2228854" cy="121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软硬件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431251" y="1004634"/>
            <a:ext cx="6395791" cy="12151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/>
                </a:solidFill>
              </a:rPr>
              <a:t>SIP</a:t>
            </a:r>
            <a:r>
              <a:rPr lang="zh-CN" altLang="en-US" dirty="0" smtClean="0">
                <a:solidFill>
                  <a:schemeClr val="tx1"/>
                </a:solidFill>
              </a:rPr>
              <a:t>硬件</a:t>
            </a:r>
            <a:r>
              <a:rPr lang="en-US" altLang="zh-CN" dirty="0" smtClean="0">
                <a:solidFill>
                  <a:schemeClr val="tx1"/>
                </a:solidFill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</a:rPr>
              <a:t>系统软件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/>
                </a:solidFill>
              </a:rPr>
              <a:t>STA</a:t>
            </a:r>
            <a:r>
              <a:rPr lang="zh-CN" altLang="en-US" dirty="0" smtClean="0">
                <a:solidFill>
                  <a:schemeClr val="tx1"/>
                </a:solidFill>
              </a:rPr>
              <a:t>硬件</a:t>
            </a:r>
            <a:r>
              <a:rPr lang="en-US" altLang="zh-CN" dirty="0" smtClean="0">
                <a:solidFill>
                  <a:schemeClr val="tx1"/>
                </a:solidFill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</a:rPr>
              <a:t>系统软件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992851" y="2528634"/>
            <a:ext cx="2228854" cy="121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授权费用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431250" y="2530636"/>
            <a:ext cx="6395792" cy="12151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</a:rPr>
              <a:t>深</a:t>
            </a:r>
            <a:r>
              <a:rPr lang="zh-CN" altLang="en-US" sz="1600" dirty="0" smtClean="0">
                <a:solidFill>
                  <a:schemeClr val="tx1"/>
                </a:solidFill>
              </a:rPr>
              <a:t>信服设备接入：</a:t>
            </a:r>
            <a:r>
              <a:rPr lang="en-US" altLang="zh-CN" sz="1600" dirty="0" smtClean="0">
                <a:solidFill>
                  <a:schemeClr val="tx1"/>
                </a:solidFill>
              </a:rPr>
              <a:t>AF</a:t>
            </a:r>
            <a:r>
              <a:rPr lang="zh-CN" altLang="en-US" sz="1600" dirty="0" smtClean="0">
                <a:solidFill>
                  <a:schemeClr val="tx1"/>
                </a:solidFill>
              </a:rPr>
              <a:t>（送</a:t>
            </a:r>
            <a:r>
              <a:rPr lang="en-US" altLang="zh-CN" sz="1600" dirty="0" smtClean="0">
                <a:solidFill>
                  <a:schemeClr val="tx1"/>
                </a:solidFill>
              </a:rPr>
              <a:t>5</a:t>
            </a:r>
            <a:r>
              <a:rPr lang="zh-CN" altLang="en-US" sz="1600" dirty="0" smtClean="0">
                <a:solidFill>
                  <a:schemeClr val="tx1"/>
                </a:solidFill>
              </a:rPr>
              <a:t>个）、</a:t>
            </a:r>
            <a:r>
              <a:rPr lang="en-US" altLang="zh-CN" sz="1600" dirty="0" smtClean="0">
                <a:solidFill>
                  <a:schemeClr val="tx1"/>
                </a:solidFill>
              </a:rPr>
              <a:t>AC</a:t>
            </a:r>
            <a:r>
              <a:rPr lang="zh-CN" altLang="en-US" sz="1600" dirty="0" smtClean="0">
                <a:solidFill>
                  <a:schemeClr val="tx1"/>
                </a:solidFill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</a:rPr>
              <a:t>DAS</a:t>
            </a:r>
            <a:r>
              <a:rPr lang="zh-CN" altLang="en-US" sz="1600" dirty="0" smtClean="0">
                <a:solidFill>
                  <a:schemeClr val="tx1"/>
                </a:solidFill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</a:rPr>
              <a:t>EDR</a:t>
            </a:r>
            <a:r>
              <a:rPr lang="zh-CN" altLang="en-US" sz="1600" dirty="0" smtClean="0">
                <a:solidFill>
                  <a:schemeClr val="tx1"/>
                </a:solidFill>
              </a:rPr>
              <a:t>（按数量收费）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</a:rPr>
              <a:t>第三</a:t>
            </a:r>
            <a:r>
              <a:rPr lang="zh-CN" altLang="en-US" sz="1600" dirty="0" smtClean="0">
                <a:solidFill>
                  <a:schemeClr val="tx1"/>
                </a:solidFill>
              </a:rPr>
              <a:t>方友商设备接入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992851" y="3992476"/>
            <a:ext cx="2228854" cy="121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硬件维保、软件</a:t>
            </a:r>
            <a:r>
              <a:rPr lang="en-US" altLang="zh-CN" dirty="0" smtClean="0"/>
              <a:t>/</a:t>
            </a:r>
            <a:r>
              <a:rPr lang="zh-CN" altLang="en-US" dirty="0" smtClean="0"/>
              <a:t>特征库升级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5431250" y="4004501"/>
            <a:ext cx="6395792" cy="12151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硬件维保和软件升级 </a:t>
            </a:r>
            <a:r>
              <a:rPr lang="en-US" altLang="zh-CN" sz="1600" dirty="0">
                <a:solidFill>
                  <a:schemeClr val="tx1"/>
                </a:solidFill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</a:rPr>
              <a:t>%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</a:rPr>
              <a:t>特征库升级 </a:t>
            </a:r>
            <a:r>
              <a:rPr lang="en-US" altLang="zh-CN" sz="1600" dirty="0" smtClean="0">
                <a:solidFill>
                  <a:schemeClr val="tx1"/>
                </a:solidFill>
              </a:rPr>
              <a:t>10%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992850" y="5480386"/>
            <a:ext cx="2228855" cy="1215190"/>
          </a:xfrm>
          <a:prstGeom prst="roundRect">
            <a:avLst/>
          </a:prstGeom>
          <a:solidFill>
            <a:srgbClr val="69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配套安全服务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（可选）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431249" y="5450298"/>
            <a:ext cx="6395793" cy="1215190"/>
          </a:xfrm>
          <a:prstGeom prst="roundRect">
            <a:avLst/>
          </a:prstGeom>
          <a:solidFill>
            <a:srgbClr val="69A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接入节点数，分梯度收费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感知平台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探针、接入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为事件分析基础和处置线索范畴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远程安全分析、处置为主，特别重大需上门处置事件需申请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默认每年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次上门辅助安全梳理与高层汇报，需多次可单独付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32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08" y="595733"/>
            <a:ext cx="9945665" cy="484617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8149" y="1929469"/>
            <a:ext cx="507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000" b="1" dirty="0">
                <a:solidFill>
                  <a:srgbClr val="1B4F85"/>
                </a:solidFill>
                <a:latin typeface="微软雅黑" charset="-122"/>
                <a:ea typeface="微软雅黑" charset="-122"/>
              </a:rPr>
              <a:t>THANK YOU</a:t>
            </a:r>
            <a:endParaRPr lang="zh-CN" altLang="en-US" sz="5000" b="1" dirty="0">
              <a:solidFill>
                <a:srgbClr val="1B4F85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8150" y="2791243"/>
            <a:ext cx="2468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B4F85"/>
                </a:solidFill>
                <a:latin typeface="微软雅黑" charset="-122"/>
                <a:ea typeface="微软雅黑" charset="-122"/>
              </a:rPr>
              <a:t>Thanks </a:t>
            </a:r>
            <a:r>
              <a:rPr lang="en-US" altLang="zh-CN">
                <a:solidFill>
                  <a:srgbClr val="1B4F85"/>
                </a:solidFill>
                <a:latin typeface="微软雅黑" charset="-122"/>
                <a:ea typeface="微软雅黑" charset="-122"/>
              </a:rPr>
              <a:t>for watching</a:t>
            </a:r>
            <a:endParaRPr lang="zh-CN" altLang="en-US" dirty="0">
              <a:solidFill>
                <a:srgbClr val="1B4F85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151" y="719300"/>
            <a:ext cx="1806075" cy="6234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46255" y="56291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深圳市南山区学苑大道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1001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号南山智园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栋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Shenzhen 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nanshan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district 1001 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xueyuan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avenue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of 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nanshan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garden A1 building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88226" y="5629116"/>
            <a:ext cx="6096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0755-86627888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market@sangfor.com.cn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696968" y="5629116"/>
            <a:ext cx="16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www.sangfor.com.cn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58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413" y="1322871"/>
            <a:ext cx="6472052" cy="6234981"/>
          </a:xfrm>
          <a:prstGeom prst="rect">
            <a:avLst/>
          </a:prstGeom>
        </p:spPr>
      </p:pic>
      <p:sp>
        <p:nvSpPr>
          <p:cNvPr id="2" name="文本框 13"/>
          <p:cNvSpPr txBox="1"/>
          <p:nvPr/>
        </p:nvSpPr>
        <p:spPr>
          <a:xfrm>
            <a:off x="1405883" y="1762762"/>
            <a:ext cx="416560" cy="385490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1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  <a:p>
            <a:pPr eaLnBrk="1" hangingPunct="1"/>
            <a:r>
              <a:rPr lang="en-US" altLang="zh-CN" sz="41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  <a:p>
            <a:pPr eaLnBrk="1" hangingPunct="1"/>
            <a:r>
              <a:rPr lang="en-US" altLang="zh-CN" sz="41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  <a:p>
            <a:pPr eaLnBrk="1" hangingPunct="1"/>
            <a:r>
              <a:rPr lang="en-US" altLang="zh-CN" sz="41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  <a:p>
            <a:pPr eaLnBrk="1" hangingPunct="1"/>
            <a:r>
              <a:rPr lang="en-US" altLang="zh-CN" sz="41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</a:p>
          <a:p>
            <a:pPr eaLnBrk="1" hangingPunct="1"/>
            <a:r>
              <a:rPr lang="en-US" altLang="zh-CN" sz="41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</a:p>
        </p:txBody>
      </p:sp>
      <p:sp>
        <p:nvSpPr>
          <p:cNvPr id="3" name="TextBox 23"/>
          <p:cNvSpPr txBox="1">
            <a:spLocks noChangeArrowheads="1"/>
          </p:cNvSpPr>
          <p:nvPr/>
        </p:nvSpPr>
        <p:spPr bwMode="auto">
          <a:xfrm>
            <a:off x="1405883" y="1019914"/>
            <a:ext cx="1881028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Contents</a:t>
            </a:r>
            <a:endParaRPr lang="zh-CN" altLang="en-US" sz="3000" b="1" dirty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14"/>
          <p:cNvSpPr txBox="1">
            <a:spLocks noChangeArrowheads="1"/>
          </p:cNvSpPr>
          <p:nvPr/>
        </p:nvSpPr>
        <p:spPr bwMode="auto">
          <a:xfrm>
            <a:off x="1822443" y="1964298"/>
            <a:ext cx="6178557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314DA4"/>
                </a:solidFill>
                <a:latin typeface="微软雅黑" pitchFamily="34" charset="-122"/>
                <a:ea typeface="微软雅黑" pitchFamily="34" charset="-122"/>
              </a:rPr>
              <a:t>态势感知的背景</a:t>
            </a:r>
          </a:p>
        </p:txBody>
      </p:sp>
      <p:sp>
        <p:nvSpPr>
          <p:cNvPr id="7" name="文本框 15"/>
          <p:cNvSpPr txBox="1"/>
          <p:nvPr/>
        </p:nvSpPr>
        <p:spPr>
          <a:xfrm>
            <a:off x="1822443" y="2588678"/>
            <a:ext cx="3247397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2000" dirty="0" smtClean="0">
                <a:solidFill>
                  <a:srgbClr val="314DA4"/>
                </a:solidFill>
                <a:latin typeface="微软雅黑" charset="0"/>
                <a:ea typeface="微软雅黑" charset="0"/>
              </a:rPr>
              <a:t>安全感知平台定位</a:t>
            </a:r>
            <a:endParaRPr lang="zh-CN" altLang="en-US" sz="2000" dirty="0">
              <a:solidFill>
                <a:srgbClr val="314DA4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1822443" y="3213058"/>
            <a:ext cx="3247397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2000" dirty="0">
                <a:solidFill>
                  <a:srgbClr val="314DA4"/>
                </a:solidFill>
                <a:latin typeface="微软雅黑" charset="0"/>
                <a:ea typeface="微软雅黑" charset="0"/>
              </a:rPr>
              <a:t>解决客户问题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sp>
        <p:nvSpPr>
          <p:cNvPr id="9" name="文本框 15"/>
          <p:cNvSpPr txBox="1"/>
          <p:nvPr/>
        </p:nvSpPr>
        <p:spPr>
          <a:xfrm>
            <a:off x="1822443" y="3764241"/>
            <a:ext cx="3247397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2000" dirty="0">
                <a:solidFill>
                  <a:srgbClr val="314DA4"/>
                </a:solidFill>
                <a:latin typeface="微软雅黑" charset="0"/>
                <a:ea typeface="微软雅黑" charset="0"/>
              </a:rPr>
              <a:t>主要</a:t>
            </a:r>
            <a:r>
              <a:rPr lang="zh-CN" altLang="en-US" sz="2000" dirty="0" smtClean="0">
                <a:solidFill>
                  <a:srgbClr val="314DA4"/>
                </a:solidFill>
                <a:latin typeface="微软雅黑" charset="0"/>
                <a:ea typeface="微软雅黑" charset="0"/>
              </a:rPr>
              <a:t>功能及优势</a:t>
            </a:r>
            <a:endParaRPr lang="zh-CN" altLang="en-US" sz="2000" dirty="0">
              <a:solidFill>
                <a:srgbClr val="314DA4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文本框 15"/>
          <p:cNvSpPr txBox="1"/>
          <p:nvPr/>
        </p:nvSpPr>
        <p:spPr>
          <a:xfrm>
            <a:off x="1822443" y="4405385"/>
            <a:ext cx="3247397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2000" dirty="0">
                <a:solidFill>
                  <a:srgbClr val="314DA4"/>
                </a:solidFill>
                <a:latin typeface="微软雅黑" charset="0"/>
                <a:ea typeface="微软雅黑" charset="0"/>
              </a:rPr>
              <a:t>产品</a:t>
            </a:r>
            <a:r>
              <a:rPr lang="zh-CN" altLang="en-US" sz="2000" dirty="0" smtClean="0">
                <a:solidFill>
                  <a:srgbClr val="314DA4"/>
                </a:solidFill>
                <a:latin typeface="微软雅黑" charset="0"/>
                <a:ea typeface="微软雅黑" charset="0"/>
              </a:rPr>
              <a:t>形态</a:t>
            </a:r>
            <a:endParaRPr lang="en-US" altLang="zh-CN" sz="2000" dirty="0" smtClean="0">
              <a:solidFill>
                <a:srgbClr val="314DA4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1" name="文本框 15"/>
          <p:cNvSpPr txBox="1"/>
          <p:nvPr/>
        </p:nvSpPr>
        <p:spPr>
          <a:xfrm>
            <a:off x="1822443" y="5036864"/>
            <a:ext cx="4433978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altLang="zh-CN" sz="2000" dirty="0" smtClean="0">
                <a:solidFill>
                  <a:srgbClr val="314DA4"/>
                </a:solidFill>
                <a:latin typeface="微软雅黑" charset="0"/>
                <a:ea typeface="微软雅黑" charset="0"/>
              </a:rPr>
              <a:t>SIP</a:t>
            </a:r>
            <a:r>
              <a:rPr lang="zh-CN" altLang="en-US" sz="2000" dirty="0" smtClean="0">
                <a:solidFill>
                  <a:srgbClr val="314DA4"/>
                </a:solidFill>
                <a:latin typeface="微软雅黑" charset="0"/>
                <a:ea typeface="微软雅黑" charset="0"/>
              </a:rPr>
              <a:t>配套安全服务及</a:t>
            </a:r>
            <a:r>
              <a:rPr lang="en-US" altLang="zh-CN" sz="2000" dirty="0" smtClean="0">
                <a:solidFill>
                  <a:srgbClr val="314DA4"/>
                </a:solidFill>
                <a:latin typeface="微软雅黑" charset="0"/>
                <a:ea typeface="微软雅黑" charset="0"/>
              </a:rPr>
              <a:t>SIP</a:t>
            </a:r>
            <a:r>
              <a:rPr lang="zh-CN" altLang="en-US" sz="2000" dirty="0" smtClean="0">
                <a:solidFill>
                  <a:srgbClr val="314DA4"/>
                </a:solidFill>
                <a:latin typeface="微软雅黑" charset="0"/>
                <a:ea typeface="微软雅黑" charset="0"/>
              </a:rPr>
              <a:t>的报价模式</a:t>
            </a:r>
            <a:endParaRPr lang="en-US" altLang="zh-CN" sz="2000" dirty="0" smtClean="0">
              <a:solidFill>
                <a:srgbClr val="314DA4"/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cxnSp>
        <p:nvCxnSpPr>
          <p:cNvPr id="6" name="直接连接符 20"/>
          <p:cNvCxnSpPr/>
          <p:nvPr/>
        </p:nvCxnSpPr>
        <p:spPr>
          <a:xfrm flipV="1">
            <a:off x="612491" y="3426523"/>
            <a:ext cx="10930270" cy="1499192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136429" y="3035096"/>
            <a:ext cx="1964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charset="-122"/>
                <a:ea typeface="微软雅黑" charset="-122"/>
              </a:rPr>
              <a:t>“谁进来了不知道、是敌是友不知道、干了什么不知道”，长期“潜伏”在里面，一旦有事就发作了</a:t>
            </a:r>
          </a:p>
        </p:txBody>
      </p:sp>
      <p:sp>
        <p:nvSpPr>
          <p:cNvPr id="8" name="矩形 7"/>
          <p:cNvSpPr/>
          <p:nvPr/>
        </p:nvSpPr>
        <p:spPr>
          <a:xfrm>
            <a:off x="1136430" y="2435718"/>
            <a:ext cx="223514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charset="-122"/>
                <a:ea typeface="微软雅黑" charset="-122"/>
              </a:rPr>
              <a:t>419</a:t>
            </a:r>
            <a:r>
              <a:rPr lang="zh-CN" altLang="en-US" sz="1600" b="1" dirty="0">
                <a:latin typeface="微软雅黑" charset="-122"/>
                <a:ea typeface="微软雅黑" charset="-122"/>
              </a:rPr>
              <a:t>讲话</a:t>
            </a:r>
            <a:r>
              <a:rPr lang="en-US" altLang="zh-CN" sz="1600" b="1" dirty="0">
                <a:latin typeface="微软雅黑" charset="-122"/>
                <a:ea typeface="微软雅黑" charset="-122"/>
              </a:rPr>
              <a:t>---</a:t>
            </a:r>
            <a:r>
              <a:rPr lang="zh-CN" altLang="en-US" sz="1600" b="1" dirty="0">
                <a:latin typeface="微软雅黑" charset="-122"/>
                <a:ea typeface="微软雅黑" charset="-122"/>
              </a:rPr>
              <a:t>习主席</a:t>
            </a:r>
          </a:p>
        </p:txBody>
      </p:sp>
      <p:cxnSp>
        <p:nvCxnSpPr>
          <p:cNvPr id="9" name="直线连接符 14"/>
          <p:cNvCxnSpPr/>
          <p:nvPr/>
        </p:nvCxnSpPr>
        <p:spPr>
          <a:xfrm>
            <a:off x="1036559" y="2703509"/>
            <a:ext cx="0" cy="219030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11"/>
          <p:cNvSpPr>
            <a:spLocks noChangeArrowheads="1"/>
          </p:cNvSpPr>
          <p:nvPr/>
        </p:nvSpPr>
        <p:spPr bwMode="auto">
          <a:xfrm>
            <a:off x="953648" y="4783947"/>
            <a:ext cx="165822" cy="163038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11" name="椭圆 11"/>
          <p:cNvSpPr>
            <a:spLocks noChangeArrowheads="1"/>
          </p:cNvSpPr>
          <p:nvPr/>
        </p:nvSpPr>
        <p:spPr bwMode="auto">
          <a:xfrm>
            <a:off x="953648" y="2642647"/>
            <a:ext cx="165822" cy="163038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2491" y="4952159"/>
            <a:ext cx="94836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charset="-122"/>
                <a:ea typeface="微软雅黑" charset="-122"/>
              </a:rPr>
              <a:t>2016.4</a:t>
            </a:r>
            <a:endParaRPr lang="zh-CN" altLang="en-US" sz="16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84698" y="2937034"/>
            <a:ext cx="1964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charset="-122"/>
                <a:ea typeface="微软雅黑" charset="-122"/>
              </a:rPr>
              <a:t>全天候全方位感知网络安全态势。加强网络安全态势感知、监测预警和应急处置能力建设</a:t>
            </a:r>
          </a:p>
        </p:txBody>
      </p:sp>
      <p:sp>
        <p:nvSpPr>
          <p:cNvPr id="14" name="矩形 13"/>
          <p:cNvSpPr/>
          <p:nvPr/>
        </p:nvSpPr>
        <p:spPr>
          <a:xfrm>
            <a:off x="3684699" y="1945157"/>
            <a:ext cx="2152233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charset="-122"/>
                <a:ea typeface="微软雅黑" charset="-122"/>
              </a:rPr>
              <a:t>《“</a:t>
            </a:r>
            <a:r>
              <a:rPr lang="zh-CN" altLang="en-US" sz="1600" b="1" dirty="0">
                <a:latin typeface="微软雅黑" charset="-122"/>
                <a:ea typeface="微软雅黑" charset="-122"/>
              </a:rPr>
              <a:t>十三五”国家信息化规划</a:t>
            </a:r>
            <a:r>
              <a:rPr lang="en-US" altLang="zh-CN" sz="1600" b="1" dirty="0">
                <a:latin typeface="微软雅黑" charset="-122"/>
                <a:ea typeface="微软雅黑" charset="-122"/>
              </a:rPr>
              <a:t>》</a:t>
            </a:r>
            <a:endParaRPr lang="zh-CN" altLang="en-US" sz="1600" b="1" dirty="0">
              <a:latin typeface="微软雅黑" charset="-122"/>
              <a:ea typeface="微软雅黑" charset="-122"/>
            </a:endParaRPr>
          </a:p>
        </p:txBody>
      </p:sp>
      <p:cxnSp>
        <p:nvCxnSpPr>
          <p:cNvPr id="15" name="直线连接符 21"/>
          <p:cNvCxnSpPr/>
          <p:nvPr/>
        </p:nvCxnSpPr>
        <p:spPr>
          <a:xfrm>
            <a:off x="3584828" y="2355448"/>
            <a:ext cx="0" cy="219030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1"/>
          <p:cNvSpPr>
            <a:spLocks noChangeArrowheads="1"/>
          </p:cNvSpPr>
          <p:nvPr/>
        </p:nvSpPr>
        <p:spPr bwMode="auto">
          <a:xfrm>
            <a:off x="3501917" y="4435886"/>
            <a:ext cx="165822" cy="163038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17" name="椭圆 11"/>
          <p:cNvSpPr>
            <a:spLocks noChangeArrowheads="1"/>
          </p:cNvSpPr>
          <p:nvPr/>
        </p:nvSpPr>
        <p:spPr bwMode="auto">
          <a:xfrm>
            <a:off x="3501917" y="2294586"/>
            <a:ext cx="165822" cy="163038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029931" y="4621344"/>
            <a:ext cx="104849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charset="-122"/>
                <a:ea typeface="微软雅黑" charset="-122"/>
              </a:rPr>
              <a:t>2016.12</a:t>
            </a:r>
            <a:endParaRPr lang="zh-CN" altLang="en-US" sz="16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16008" y="2364694"/>
            <a:ext cx="196408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使得网络安全有法可依，各行业更加重视网络安全建设</a:t>
            </a:r>
          </a:p>
        </p:txBody>
      </p:sp>
      <p:sp>
        <p:nvSpPr>
          <p:cNvPr id="20" name="矩形 19"/>
          <p:cNvSpPr/>
          <p:nvPr/>
        </p:nvSpPr>
        <p:spPr>
          <a:xfrm>
            <a:off x="6232968" y="1739596"/>
            <a:ext cx="206394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charset="-122"/>
                <a:ea typeface="微软雅黑" charset="-122"/>
              </a:rPr>
              <a:t>网络安全法开始实施</a:t>
            </a:r>
          </a:p>
        </p:txBody>
      </p:sp>
      <p:cxnSp>
        <p:nvCxnSpPr>
          <p:cNvPr id="21" name="直线连接符 27"/>
          <p:cNvCxnSpPr/>
          <p:nvPr/>
        </p:nvCxnSpPr>
        <p:spPr>
          <a:xfrm>
            <a:off x="6133097" y="2007387"/>
            <a:ext cx="0" cy="219030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11"/>
          <p:cNvSpPr>
            <a:spLocks noChangeArrowheads="1"/>
          </p:cNvSpPr>
          <p:nvPr/>
        </p:nvSpPr>
        <p:spPr bwMode="auto">
          <a:xfrm>
            <a:off x="6050186" y="4087825"/>
            <a:ext cx="165822" cy="163038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23" name="椭圆 11"/>
          <p:cNvSpPr>
            <a:spLocks noChangeArrowheads="1"/>
          </p:cNvSpPr>
          <p:nvPr/>
        </p:nvSpPr>
        <p:spPr bwMode="auto">
          <a:xfrm>
            <a:off x="6050186" y="1946525"/>
            <a:ext cx="165822" cy="163038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778477" y="4273283"/>
            <a:ext cx="1019401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charset="-122"/>
                <a:ea typeface="微软雅黑" charset="-122"/>
              </a:rPr>
              <a:t>2017.6</a:t>
            </a:r>
            <a:endParaRPr lang="zh-CN" altLang="en-US" sz="16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81237" y="2038413"/>
            <a:ext cx="196408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对网络行为、潜伏未知威胁进行持续检测和分析</a:t>
            </a:r>
          </a:p>
        </p:txBody>
      </p:sp>
      <p:sp>
        <p:nvSpPr>
          <p:cNvPr id="26" name="矩形 25"/>
          <p:cNvSpPr/>
          <p:nvPr/>
        </p:nvSpPr>
        <p:spPr>
          <a:xfrm>
            <a:off x="8781238" y="1415285"/>
            <a:ext cx="2185481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charset="-122"/>
                <a:ea typeface="微软雅黑" charset="-122"/>
              </a:rPr>
              <a:t>等保</a:t>
            </a:r>
            <a:r>
              <a:rPr lang="en-US" altLang="zh-CN" sz="1600" b="1" dirty="0">
                <a:latin typeface="微软雅黑" charset="-122"/>
                <a:ea typeface="微软雅黑" charset="-122"/>
              </a:rPr>
              <a:t>2.0</a:t>
            </a:r>
            <a:r>
              <a:rPr lang="zh-CN" altLang="en-US" sz="1600" b="1" dirty="0">
                <a:latin typeface="微软雅黑" charset="-122"/>
                <a:ea typeface="微软雅黑" charset="-122"/>
              </a:rPr>
              <a:t>标准</a:t>
            </a:r>
          </a:p>
        </p:txBody>
      </p:sp>
      <p:cxnSp>
        <p:nvCxnSpPr>
          <p:cNvPr id="27" name="直线连接符 37"/>
          <p:cNvCxnSpPr/>
          <p:nvPr/>
        </p:nvCxnSpPr>
        <p:spPr>
          <a:xfrm>
            <a:off x="8681367" y="1659326"/>
            <a:ext cx="0" cy="219030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11"/>
          <p:cNvSpPr>
            <a:spLocks noChangeArrowheads="1"/>
          </p:cNvSpPr>
          <p:nvPr/>
        </p:nvSpPr>
        <p:spPr bwMode="auto">
          <a:xfrm>
            <a:off x="8598456" y="3739764"/>
            <a:ext cx="165822" cy="163038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29" name="椭圆 11"/>
          <p:cNvSpPr>
            <a:spLocks noChangeArrowheads="1"/>
          </p:cNvSpPr>
          <p:nvPr/>
        </p:nvSpPr>
        <p:spPr bwMode="auto">
          <a:xfrm>
            <a:off x="8598456" y="1598464"/>
            <a:ext cx="165822" cy="163038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403792" y="3933390"/>
            <a:ext cx="20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charset="-122"/>
                <a:ea typeface="微软雅黑" charset="-122"/>
              </a:rPr>
              <a:t>即将发布</a:t>
            </a:r>
            <a:endParaRPr lang="en-US" altLang="zh-CN" sz="16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charset="-122"/>
                <a:ea typeface="微软雅黑" charset="-122"/>
              </a:rPr>
              <a:t>（预计</a:t>
            </a:r>
            <a:r>
              <a:rPr lang="en-US" altLang="zh-CN" sz="1600" b="1" dirty="0">
                <a:latin typeface="微软雅黑" charset="-122"/>
                <a:ea typeface="微软雅黑" charset="-122"/>
              </a:rPr>
              <a:t>2018</a:t>
            </a:r>
            <a:r>
              <a:rPr lang="zh-CN" altLang="en-US" sz="1600" b="1" dirty="0">
                <a:latin typeface="微软雅黑" charset="-122"/>
                <a:ea typeface="微软雅黑" charset="-122"/>
              </a:rPr>
              <a:t>年发布）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9121" y="529382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、态势感知背景</a:t>
            </a:r>
          </a:p>
        </p:txBody>
      </p:sp>
    </p:spTree>
    <p:extLst>
      <p:ext uri="{BB962C8B-B14F-4D97-AF65-F5344CB8AC3E}">
        <p14:creationId xmlns:p14="http://schemas.microsoft.com/office/powerpoint/2010/main" val="7714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121" y="529382"/>
            <a:ext cx="375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、安全感知平台产品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7506" y="1454374"/>
            <a:ext cx="12007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	</a:t>
            </a:r>
            <a:r>
              <a:rPr lang="zh-CN" altLang="en-US" sz="2400" b="1" dirty="0" smtClean="0"/>
              <a:t>安全感知平台</a:t>
            </a:r>
            <a:r>
              <a:rPr lang="zh-CN" altLang="zh-CN" sz="2400" b="1" dirty="0" smtClean="0"/>
              <a:t>定位</a:t>
            </a:r>
            <a:r>
              <a:rPr lang="zh-CN" altLang="en-US" sz="2400" b="1" dirty="0"/>
              <a:t>为</a:t>
            </a:r>
            <a:r>
              <a:rPr lang="zh-CN" altLang="zh-CN" sz="2400" b="1" dirty="0"/>
              <a:t>客户</a:t>
            </a:r>
            <a:r>
              <a:rPr lang="zh-CN" altLang="zh-CN" sz="2400" b="1" dirty="0" smtClean="0"/>
              <a:t>的</a:t>
            </a:r>
            <a:r>
              <a:rPr lang="zh-CN" altLang="en-US" sz="2400" b="1" dirty="0" smtClean="0"/>
              <a:t>本地</a:t>
            </a:r>
            <a:r>
              <a:rPr lang="zh-CN" altLang="zh-CN" sz="2400" b="1" dirty="0" smtClean="0"/>
              <a:t>安全</a:t>
            </a:r>
            <a:r>
              <a:rPr lang="zh-CN" altLang="zh-CN" sz="2400" b="1" dirty="0"/>
              <a:t>大脑，</a:t>
            </a:r>
            <a:r>
              <a:rPr lang="zh-CN" altLang="en-US" sz="2400" b="1" dirty="0"/>
              <a:t>是一个集检测、可视、</a:t>
            </a:r>
            <a:r>
              <a:rPr lang="zh-CN" altLang="zh-CN" sz="2400" b="1" dirty="0"/>
              <a:t>响应</a:t>
            </a:r>
            <a:r>
              <a:rPr lang="zh-CN" altLang="en-US" sz="2400" b="1" dirty="0"/>
              <a:t>等多功能于一体</a:t>
            </a:r>
            <a:r>
              <a:rPr lang="zh-CN" altLang="zh-CN" sz="2400" b="1" dirty="0"/>
              <a:t>的大数据安全分析平台和统一</a:t>
            </a:r>
            <a:r>
              <a:rPr lang="zh-CN" altLang="en-US" sz="2400" b="1" dirty="0"/>
              <a:t>安全运营</a:t>
            </a:r>
            <a:r>
              <a:rPr lang="zh-CN" altLang="zh-CN" sz="2400" b="1" dirty="0"/>
              <a:t>中心。</a:t>
            </a:r>
          </a:p>
        </p:txBody>
      </p:sp>
      <p:sp>
        <p:nvSpPr>
          <p:cNvPr id="3" name="矩形 2"/>
          <p:cNvSpPr/>
          <p:nvPr/>
        </p:nvSpPr>
        <p:spPr>
          <a:xfrm>
            <a:off x="299121" y="3313217"/>
            <a:ext cx="11516827" cy="2731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释义：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、安全大脑的定位：让客户的安全体系，从分散</a:t>
            </a:r>
            <a:r>
              <a:rPr lang="zh-CN" altLang="en-US" dirty="0" smtClean="0">
                <a:solidFill>
                  <a:schemeClr val="tx1"/>
                </a:solidFill>
              </a:rPr>
              <a:t>割裂到汇总集中，</a:t>
            </a:r>
            <a:r>
              <a:rPr lang="zh-CN" altLang="en-US" dirty="0">
                <a:solidFill>
                  <a:schemeClr val="tx1"/>
                </a:solidFill>
              </a:rPr>
              <a:t>帮助客户构建一个集中分析、提供决策价值的安全中心。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、平台的核心能力：精准检测（低误报）、全局可视（决策可视、运维可视）、协同响应（多设备联动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配套安全服务）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、平台的本质：平台的本质是一个大数据安全分析平台 </a:t>
            </a:r>
            <a:r>
              <a:rPr lang="en-US" altLang="zh-CN" dirty="0">
                <a:solidFill>
                  <a:schemeClr val="tx1"/>
                </a:solidFill>
              </a:rPr>
              <a:t>+ </a:t>
            </a:r>
            <a:r>
              <a:rPr lang="zh-CN" altLang="en-US" dirty="0">
                <a:solidFill>
                  <a:schemeClr val="tx1"/>
                </a:solidFill>
              </a:rPr>
              <a:t>统一安全运营中心</a:t>
            </a:r>
          </a:p>
        </p:txBody>
      </p:sp>
    </p:spTree>
    <p:extLst>
      <p:ext uri="{BB962C8B-B14F-4D97-AF65-F5344CB8AC3E}">
        <p14:creationId xmlns:p14="http://schemas.microsoft.com/office/powerpoint/2010/main" val="187771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08246" y="2857123"/>
            <a:ext cx="5930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看不见：</a:t>
            </a:r>
            <a:r>
              <a:rPr lang="zh-CN" altLang="zh-CN" sz="2000" dirty="0"/>
              <a:t>高级</a:t>
            </a:r>
            <a:r>
              <a:rPr lang="zh-CN" altLang="zh-CN" sz="2000" dirty="0" smtClean="0"/>
              <a:t>攻击</a:t>
            </a:r>
            <a:r>
              <a:rPr lang="zh-CN" altLang="en-US" sz="2000" dirty="0" smtClean="0"/>
              <a:t>识别难</a:t>
            </a:r>
            <a:r>
              <a:rPr lang="zh-CN" altLang="zh-CN" sz="2000" dirty="0" smtClean="0"/>
              <a:t>，</a:t>
            </a:r>
            <a:r>
              <a:rPr lang="zh-CN" altLang="zh-CN" sz="2000" dirty="0"/>
              <a:t>缺乏检测，难发现</a:t>
            </a: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看不懂：</a:t>
            </a:r>
            <a:r>
              <a:rPr lang="zh-CN" altLang="zh-CN" sz="2000" dirty="0"/>
              <a:t>安全事件数量大，简单罗列，看不懂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响应慢：</a:t>
            </a:r>
            <a:r>
              <a:rPr lang="zh-CN" altLang="zh-CN" sz="2000" dirty="0"/>
              <a:t>问题响应效率低，全靠人工，难处置</a:t>
            </a:r>
          </a:p>
        </p:txBody>
      </p:sp>
      <p:sp>
        <p:nvSpPr>
          <p:cNvPr id="3" name="矩形 2"/>
          <p:cNvSpPr/>
          <p:nvPr/>
        </p:nvSpPr>
        <p:spPr>
          <a:xfrm>
            <a:off x="6308246" y="2649467"/>
            <a:ext cx="5606251" cy="24534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4733446" y="3503945"/>
            <a:ext cx="14859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5178" y="2649467"/>
            <a:ext cx="4325435" cy="24534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、无法发现潜伏到网络内部的高级威胁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、看不到、看不全、看不懂安全现状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、处置响应难度高、速度慢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、安全事件的追踪溯源复杂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710" y="21287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根因分析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376" y="21287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客户现状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376" y="476118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3</a:t>
            </a:r>
            <a:r>
              <a:rPr lang="zh-CN" altLang="en-US" sz="2400" b="1" dirty="0"/>
              <a:t>、解决客户什么问题</a:t>
            </a:r>
          </a:p>
        </p:txBody>
      </p:sp>
    </p:spTree>
    <p:extLst>
      <p:ext uri="{BB962C8B-B14F-4D97-AF65-F5344CB8AC3E}">
        <p14:creationId xmlns:p14="http://schemas.microsoft.com/office/powerpoint/2010/main" val="2182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1597" y="349136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4</a:t>
            </a:r>
            <a:r>
              <a:rPr lang="zh-CN" altLang="en-US" sz="2400" b="1" dirty="0"/>
              <a:t>、产品主要功能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840187" y="2006797"/>
            <a:ext cx="1771745" cy="9264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410335" y="1852551"/>
            <a:ext cx="921033" cy="11673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5348" y="446205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内部潜伏威胁检测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8611932" y="2004448"/>
            <a:ext cx="1844363" cy="260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478516" y="1852551"/>
            <a:ext cx="193181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28762" y="141008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外部威胁检测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60526" y="45963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资产发现与管理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32746" y="14693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脆弱性检测</a:t>
            </a: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3230088" y="4030579"/>
            <a:ext cx="1341912" cy="8858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88769" y="4916384"/>
            <a:ext cx="254131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086600" y="4030579"/>
            <a:ext cx="1133185" cy="8723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5260526" y="978748"/>
            <a:ext cx="2236510" cy="137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260526" y="946497"/>
            <a:ext cx="415300" cy="18871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8187233" y="4899989"/>
            <a:ext cx="193181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8742" y="443832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全局威胁可视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797844" y="200679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弱密码</a:t>
            </a:r>
            <a:endParaRPr lang="en-US" altLang="zh-CN" dirty="0"/>
          </a:p>
          <a:p>
            <a:r>
              <a:rPr lang="zh-CN" altLang="en-US" dirty="0"/>
              <a:t>漏洞扫描分析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明文传输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68312" y="4920234"/>
            <a:ext cx="2117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大屏展示</a:t>
            </a:r>
            <a:r>
              <a:rPr lang="en-US" altLang="zh-CN" dirty="0"/>
              <a:t>/</a:t>
            </a:r>
            <a:r>
              <a:rPr lang="zh-CN" altLang="en-US" dirty="0"/>
              <a:t>产品首页</a:t>
            </a:r>
            <a:endParaRPr lang="en-US" altLang="zh-CN" dirty="0"/>
          </a:p>
          <a:p>
            <a:r>
              <a:rPr lang="zh-CN" altLang="en-US" dirty="0"/>
              <a:t>概要</a:t>
            </a:r>
            <a:r>
              <a:rPr lang="en-US" altLang="zh-CN" dirty="0"/>
              <a:t>/</a:t>
            </a:r>
            <a:r>
              <a:rPr lang="zh-CN" altLang="en-US" dirty="0"/>
              <a:t>运维报表</a:t>
            </a:r>
            <a:endParaRPr lang="en-US" altLang="zh-CN" dirty="0"/>
          </a:p>
          <a:p>
            <a:r>
              <a:rPr lang="zh-CN" altLang="en-US" dirty="0"/>
              <a:t>横向威胁可视</a:t>
            </a:r>
            <a:endParaRPr lang="en-US" altLang="zh-CN" dirty="0"/>
          </a:p>
          <a:p>
            <a:r>
              <a:rPr lang="zh-CN" altLang="en-US" dirty="0"/>
              <a:t>业务外联可视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772566" y="189007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外部攻击检测</a:t>
            </a:r>
            <a:endParaRPr lang="en-US" altLang="zh-CN" dirty="0"/>
          </a:p>
          <a:p>
            <a:r>
              <a:rPr lang="zh-CN" altLang="en-US" dirty="0"/>
              <a:t>风险访问检测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78516" y="4935512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失陷主机检测</a:t>
            </a:r>
            <a:endParaRPr lang="en-US" altLang="zh-CN" dirty="0"/>
          </a:p>
          <a:p>
            <a:r>
              <a:rPr lang="zh-CN" altLang="en-US" dirty="0"/>
              <a:t>横向威胁检测</a:t>
            </a:r>
            <a:endParaRPr lang="en-US" altLang="zh-CN" dirty="0"/>
          </a:p>
          <a:p>
            <a:r>
              <a:rPr lang="zh-CN" altLang="en-US" dirty="0"/>
              <a:t>外连威胁检测</a:t>
            </a:r>
            <a:endParaRPr lang="en-US" altLang="zh-CN" dirty="0"/>
          </a:p>
          <a:p>
            <a:r>
              <a:rPr lang="zh-CN" altLang="en-US" dirty="0"/>
              <a:t>黄金眼</a:t>
            </a:r>
            <a:endParaRPr lang="en-US" altLang="zh-CN" dirty="0"/>
          </a:p>
        </p:txBody>
      </p:sp>
      <p:sp>
        <p:nvSpPr>
          <p:cNvPr id="66" name="TextBox 65"/>
          <p:cNvSpPr txBox="1"/>
          <p:nvPr/>
        </p:nvSpPr>
        <p:spPr>
          <a:xfrm>
            <a:off x="5593951" y="1096753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资产自动识别</a:t>
            </a:r>
            <a:endParaRPr lang="en-US" altLang="zh-CN" dirty="0"/>
          </a:p>
          <a:p>
            <a:r>
              <a:rPr lang="zh-CN" altLang="en-US" dirty="0"/>
              <a:t>业务维度归并资产</a:t>
            </a:r>
            <a:endParaRPr lang="en-US" altLang="zh-CN" dirty="0"/>
          </a:p>
          <a:p>
            <a:r>
              <a:rPr lang="zh-CN" altLang="en-US" dirty="0"/>
              <a:t>用户认证同步</a:t>
            </a:r>
            <a:endParaRPr lang="en-US" altLang="zh-CN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80" y="2937309"/>
            <a:ext cx="4012389" cy="17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4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883" y="537883"/>
            <a:ext cx="1118648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精准检测：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通过五大分析引擎（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netflow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httpflow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dnsflow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smbflow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smtpflow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），利用大数据分析、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UEBA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等技术，精准识别威胁，快速定位失陷主机，及时解决安全风险。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全局可视：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通过可视化技术，实现资产可视、全网业务风险可视、攻击链可视、横向威胁可视、业务外联可视、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脆弱性可视、影响面可视、僵木蠕毒态势可视、访问关系可视等等。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协同响应：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SIP+AF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实现一键封堵；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SIP+AC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用户提醒；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SIP+EDR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一键查杀；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08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4D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00" y="292100"/>
            <a:ext cx="4355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、产品形态（部署架构）</a:t>
            </a:r>
          </a:p>
        </p:txBody>
      </p:sp>
      <p:sp>
        <p:nvSpPr>
          <p:cNvPr id="2" name="矩形 1"/>
          <p:cNvSpPr/>
          <p:nvPr/>
        </p:nvSpPr>
        <p:spPr>
          <a:xfrm>
            <a:off x="613609" y="974558"/>
            <a:ext cx="10744199" cy="1034716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10" descr="D:\sinfor\2010\1月\网络图标设计\修改0126\修改\互联网云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92" y="905231"/>
            <a:ext cx="1474416" cy="117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65226" y="1343346"/>
            <a:ext cx="105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02E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</a:t>
            </a:r>
            <a:endParaRPr lang="zh-CN" altLang="en-US" dirty="0">
              <a:solidFill>
                <a:srgbClr val="102E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107" y="1100849"/>
            <a:ext cx="536136" cy="5361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75065" y="16962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云沙盒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242" y="1100849"/>
            <a:ext cx="562351" cy="5361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42019" y="16737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威胁情报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78" b="89167" l="24863" r="827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00" y="850846"/>
            <a:ext cx="1005933" cy="98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23150" y="167072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云眼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736" y="876231"/>
            <a:ext cx="1040650" cy="106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100543" y="170340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云盾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5914" y="1091714"/>
            <a:ext cx="495300" cy="5969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831502" y="16843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在线专家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1910" y="1129022"/>
            <a:ext cx="518619" cy="54665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868517" y="16764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快速响应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4521" y="1136128"/>
            <a:ext cx="754879" cy="4700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04442" y="167373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云脑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631593" y="2486527"/>
            <a:ext cx="7726214" cy="381802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13609" y="2486527"/>
            <a:ext cx="2736808" cy="178468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3609" y="4535905"/>
            <a:ext cx="2736808" cy="176463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825" y="2618090"/>
            <a:ext cx="399086" cy="38980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59041" y="3200400"/>
            <a:ext cx="461665" cy="6229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 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606" y="4635385"/>
            <a:ext cx="440146" cy="42991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16823" y="5217695"/>
            <a:ext cx="461665" cy="6229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 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5049" y="2884790"/>
            <a:ext cx="492058" cy="43347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5049" y="3503361"/>
            <a:ext cx="492058" cy="43347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5049" y="4752741"/>
            <a:ext cx="492058" cy="43347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5049" y="5386469"/>
            <a:ext cx="492058" cy="433479"/>
          </a:xfrm>
          <a:prstGeom prst="rect">
            <a:avLst/>
          </a:prstGeom>
        </p:spPr>
      </p:pic>
      <p:pic>
        <p:nvPicPr>
          <p:cNvPr id="46" name="图片 44" descr="1129第二批_复制-1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423" y="3007895"/>
            <a:ext cx="1193191" cy="119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44" descr="1129第二批_复制-1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423" y="4932562"/>
            <a:ext cx="1193191" cy="119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矩形 47"/>
          <p:cNvSpPr/>
          <p:nvPr/>
        </p:nvSpPr>
        <p:spPr>
          <a:xfrm>
            <a:off x="3631592" y="2490537"/>
            <a:ext cx="3863108" cy="107041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7494700" y="2486527"/>
            <a:ext cx="3863107" cy="107442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4" descr="1129第二批_复制-1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41" y="2483491"/>
            <a:ext cx="980569" cy="98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44" descr="1129第二批_复制-1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046"/>
            <a:ext cx="1022289" cy="102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7" descr="Switch-01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649" y="3902181"/>
            <a:ext cx="738059" cy="73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3854081"/>
            <a:ext cx="823442" cy="823442"/>
          </a:xfrm>
          <a:prstGeom prst="rect">
            <a:avLst/>
          </a:prstGeom>
        </p:spPr>
      </p:pic>
      <p:cxnSp>
        <p:nvCxnSpPr>
          <p:cNvPr id="72" name="直接连接符 71"/>
          <p:cNvCxnSpPr/>
          <p:nvPr/>
        </p:nvCxnSpPr>
        <p:spPr>
          <a:xfrm>
            <a:off x="4938242" y="4201086"/>
            <a:ext cx="3094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3631592" y="3560956"/>
            <a:ext cx="3858993" cy="107041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图片 7" descr="Switch-01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114" y="3892216"/>
            <a:ext cx="738059" cy="73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41" descr="1129第二批_复制-13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11" y="2933295"/>
            <a:ext cx="1015577" cy="101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图片 41" descr="1129第二批_复制-13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28504"/>
            <a:ext cx="1015577" cy="101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3644406" y="253432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互联网接入区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677173" y="361031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核心层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520667" y="253432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办公区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6438" y="2703600"/>
            <a:ext cx="492058" cy="433479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6905" y="2703599"/>
            <a:ext cx="492058" cy="433479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0224" y="2711764"/>
            <a:ext cx="492058" cy="433479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43" y="2562054"/>
            <a:ext cx="823442" cy="823442"/>
          </a:xfrm>
          <a:prstGeom prst="rect">
            <a:avLst/>
          </a:prstGeom>
        </p:spPr>
      </p:pic>
      <p:sp>
        <p:nvSpPr>
          <p:cNvPr id="88" name="矩形 87"/>
          <p:cNvSpPr/>
          <p:nvPr/>
        </p:nvSpPr>
        <p:spPr>
          <a:xfrm>
            <a:off x="3631591" y="4630275"/>
            <a:ext cx="3858994" cy="167026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7539764" y="36540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传统数据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1" name="图片 14" descr="0927第一批_复制-0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407" y="3464060"/>
            <a:ext cx="1258061" cy="125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图片 14" descr="0927第一批_复制-0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68" y="3464059"/>
            <a:ext cx="1258061" cy="125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图片 14" descr="0927第一批_复制-0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849" y="3472335"/>
            <a:ext cx="1258061" cy="125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Freeform 5"/>
          <p:cNvSpPr>
            <a:spLocks noEditPoints="1"/>
          </p:cNvSpPr>
          <p:nvPr/>
        </p:nvSpPr>
        <p:spPr bwMode="auto">
          <a:xfrm>
            <a:off x="8936340" y="4804201"/>
            <a:ext cx="694819" cy="261094"/>
          </a:xfrm>
          <a:custGeom>
            <a:avLst/>
            <a:gdLst>
              <a:gd name="T0" fmla="*/ 18 w 304"/>
              <a:gd name="T1" fmla="*/ 0 h 131"/>
              <a:gd name="T2" fmla="*/ 0 w 304"/>
              <a:gd name="T3" fmla="*/ 114 h 131"/>
              <a:gd name="T4" fmla="*/ 286 w 304"/>
              <a:gd name="T5" fmla="*/ 131 h 131"/>
              <a:gd name="T6" fmla="*/ 304 w 304"/>
              <a:gd name="T7" fmla="*/ 18 h 131"/>
              <a:gd name="T8" fmla="*/ 30 w 304"/>
              <a:gd name="T9" fmla="*/ 97 h 131"/>
              <a:gd name="T10" fmla="*/ 30 w 304"/>
              <a:gd name="T11" fmla="*/ 82 h 131"/>
              <a:gd name="T12" fmla="*/ 30 w 304"/>
              <a:gd name="T13" fmla="*/ 97 h 131"/>
              <a:gd name="T14" fmla="*/ 22 w 304"/>
              <a:gd name="T15" fmla="*/ 67 h 131"/>
              <a:gd name="T16" fmla="*/ 37 w 304"/>
              <a:gd name="T17" fmla="*/ 67 h 131"/>
              <a:gd name="T18" fmla="*/ 30 w 304"/>
              <a:gd name="T19" fmla="*/ 53 h 131"/>
              <a:gd name="T20" fmla="*/ 30 w 304"/>
              <a:gd name="T21" fmla="*/ 38 h 131"/>
              <a:gd name="T22" fmla="*/ 30 w 304"/>
              <a:gd name="T23" fmla="*/ 53 h 131"/>
              <a:gd name="T24" fmla="*/ 44 w 304"/>
              <a:gd name="T25" fmla="*/ 90 h 131"/>
              <a:gd name="T26" fmla="*/ 59 w 304"/>
              <a:gd name="T27" fmla="*/ 90 h 131"/>
              <a:gd name="T28" fmla="*/ 52 w 304"/>
              <a:gd name="T29" fmla="*/ 74 h 131"/>
              <a:gd name="T30" fmla="*/ 52 w 304"/>
              <a:gd name="T31" fmla="*/ 60 h 131"/>
              <a:gd name="T32" fmla="*/ 52 w 304"/>
              <a:gd name="T33" fmla="*/ 74 h 131"/>
              <a:gd name="T34" fmla="*/ 44 w 304"/>
              <a:gd name="T35" fmla="*/ 45 h 131"/>
              <a:gd name="T36" fmla="*/ 59 w 304"/>
              <a:gd name="T37" fmla="*/ 45 h 131"/>
              <a:gd name="T38" fmla="*/ 255 w 304"/>
              <a:gd name="T39" fmla="*/ 119 h 131"/>
              <a:gd name="T40" fmla="*/ 255 w 304"/>
              <a:gd name="T41" fmla="*/ 104 h 131"/>
              <a:gd name="T42" fmla="*/ 255 w 304"/>
              <a:gd name="T43" fmla="*/ 119 h 131"/>
              <a:gd name="T44" fmla="*/ 269 w 304"/>
              <a:gd name="T45" fmla="*/ 112 h 131"/>
              <a:gd name="T46" fmla="*/ 283 w 304"/>
              <a:gd name="T47" fmla="*/ 112 h 131"/>
              <a:gd name="T48" fmla="*/ 284 w 304"/>
              <a:gd name="T49" fmla="*/ 87 h 131"/>
              <a:gd name="T50" fmla="*/ 116 w 304"/>
              <a:gd name="T51" fmla="*/ 97 h 131"/>
              <a:gd name="T52" fmla="*/ 106 w 304"/>
              <a:gd name="T53" fmla="*/ 82 h 131"/>
              <a:gd name="T54" fmla="*/ 284 w 304"/>
              <a:gd name="T55" fmla="*/ 87 h 131"/>
              <a:gd name="T56" fmla="*/ 106 w 304"/>
              <a:gd name="T57" fmla="*/ 76 h 131"/>
              <a:gd name="T58" fmla="*/ 284 w 304"/>
              <a:gd name="T59" fmla="*/ 61 h 131"/>
              <a:gd name="T60" fmla="*/ 284 w 304"/>
              <a:gd name="T61" fmla="*/ 55 h 131"/>
              <a:gd name="T62" fmla="*/ 106 w 304"/>
              <a:gd name="T63" fmla="*/ 40 h 131"/>
              <a:gd name="T64" fmla="*/ 284 w 304"/>
              <a:gd name="T65" fmla="*/ 55 h 131"/>
              <a:gd name="T66" fmla="*/ 106 w 304"/>
              <a:gd name="T67" fmla="*/ 34 h 131"/>
              <a:gd name="T68" fmla="*/ 116 w 304"/>
              <a:gd name="T69" fmla="*/ 20 h 131"/>
              <a:gd name="T70" fmla="*/ 284 w 304"/>
              <a:gd name="T71" fmla="*/ 3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" h="131">
                <a:moveTo>
                  <a:pt x="286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4"/>
                  <a:pt x="8" y="131"/>
                  <a:pt x="18" y="131"/>
                </a:cubicBezTo>
                <a:cubicBezTo>
                  <a:pt x="286" y="131"/>
                  <a:pt x="286" y="131"/>
                  <a:pt x="286" y="131"/>
                </a:cubicBezTo>
                <a:cubicBezTo>
                  <a:pt x="296" y="131"/>
                  <a:pt x="304" y="124"/>
                  <a:pt x="304" y="114"/>
                </a:cubicBezTo>
                <a:cubicBezTo>
                  <a:pt x="304" y="18"/>
                  <a:pt x="304" y="18"/>
                  <a:pt x="304" y="18"/>
                </a:cubicBezTo>
                <a:cubicBezTo>
                  <a:pt x="304" y="8"/>
                  <a:pt x="296" y="0"/>
                  <a:pt x="286" y="0"/>
                </a:cubicBezTo>
                <a:close/>
                <a:moveTo>
                  <a:pt x="30" y="97"/>
                </a:moveTo>
                <a:cubicBezTo>
                  <a:pt x="26" y="97"/>
                  <a:pt x="22" y="94"/>
                  <a:pt x="22" y="90"/>
                </a:cubicBezTo>
                <a:cubicBezTo>
                  <a:pt x="22" y="86"/>
                  <a:pt x="26" y="82"/>
                  <a:pt x="30" y="82"/>
                </a:cubicBezTo>
                <a:cubicBezTo>
                  <a:pt x="34" y="82"/>
                  <a:pt x="37" y="86"/>
                  <a:pt x="37" y="90"/>
                </a:cubicBezTo>
                <a:cubicBezTo>
                  <a:pt x="37" y="94"/>
                  <a:pt x="34" y="97"/>
                  <a:pt x="30" y="97"/>
                </a:cubicBezTo>
                <a:close/>
                <a:moveTo>
                  <a:pt x="30" y="74"/>
                </a:moveTo>
                <a:cubicBezTo>
                  <a:pt x="26" y="74"/>
                  <a:pt x="22" y="71"/>
                  <a:pt x="22" y="67"/>
                </a:cubicBezTo>
                <a:cubicBezTo>
                  <a:pt x="22" y="63"/>
                  <a:pt x="26" y="60"/>
                  <a:pt x="30" y="60"/>
                </a:cubicBezTo>
                <a:cubicBezTo>
                  <a:pt x="34" y="60"/>
                  <a:pt x="37" y="63"/>
                  <a:pt x="37" y="67"/>
                </a:cubicBezTo>
                <a:cubicBezTo>
                  <a:pt x="37" y="71"/>
                  <a:pt x="34" y="74"/>
                  <a:pt x="30" y="74"/>
                </a:cubicBezTo>
                <a:close/>
                <a:moveTo>
                  <a:pt x="30" y="53"/>
                </a:moveTo>
                <a:cubicBezTo>
                  <a:pt x="26" y="53"/>
                  <a:pt x="22" y="49"/>
                  <a:pt x="22" y="45"/>
                </a:cubicBezTo>
                <a:cubicBezTo>
                  <a:pt x="22" y="41"/>
                  <a:pt x="26" y="38"/>
                  <a:pt x="30" y="38"/>
                </a:cubicBezTo>
                <a:cubicBezTo>
                  <a:pt x="34" y="38"/>
                  <a:pt x="37" y="41"/>
                  <a:pt x="37" y="45"/>
                </a:cubicBezTo>
                <a:cubicBezTo>
                  <a:pt x="37" y="49"/>
                  <a:pt x="34" y="53"/>
                  <a:pt x="30" y="53"/>
                </a:cubicBezTo>
                <a:close/>
                <a:moveTo>
                  <a:pt x="52" y="97"/>
                </a:moveTo>
                <a:cubicBezTo>
                  <a:pt x="48" y="97"/>
                  <a:pt x="44" y="94"/>
                  <a:pt x="44" y="90"/>
                </a:cubicBezTo>
                <a:cubicBezTo>
                  <a:pt x="44" y="86"/>
                  <a:pt x="48" y="82"/>
                  <a:pt x="52" y="82"/>
                </a:cubicBezTo>
                <a:cubicBezTo>
                  <a:pt x="56" y="82"/>
                  <a:pt x="59" y="86"/>
                  <a:pt x="59" y="90"/>
                </a:cubicBezTo>
                <a:cubicBezTo>
                  <a:pt x="59" y="94"/>
                  <a:pt x="56" y="97"/>
                  <a:pt x="52" y="97"/>
                </a:cubicBezTo>
                <a:close/>
                <a:moveTo>
                  <a:pt x="52" y="74"/>
                </a:moveTo>
                <a:cubicBezTo>
                  <a:pt x="48" y="74"/>
                  <a:pt x="44" y="71"/>
                  <a:pt x="44" y="67"/>
                </a:cubicBezTo>
                <a:cubicBezTo>
                  <a:pt x="44" y="63"/>
                  <a:pt x="48" y="60"/>
                  <a:pt x="52" y="60"/>
                </a:cubicBezTo>
                <a:cubicBezTo>
                  <a:pt x="56" y="60"/>
                  <a:pt x="59" y="63"/>
                  <a:pt x="59" y="67"/>
                </a:cubicBezTo>
                <a:cubicBezTo>
                  <a:pt x="59" y="71"/>
                  <a:pt x="56" y="74"/>
                  <a:pt x="52" y="74"/>
                </a:cubicBezTo>
                <a:close/>
                <a:moveTo>
                  <a:pt x="52" y="53"/>
                </a:moveTo>
                <a:cubicBezTo>
                  <a:pt x="48" y="53"/>
                  <a:pt x="44" y="49"/>
                  <a:pt x="44" y="45"/>
                </a:cubicBezTo>
                <a:cubicBezTo>
                  <a:pt x="44" y="41"/>
                  <a:pt x="48" y="38"/>
                  <a:pt x="52" y="38"/>
                </a:cubicBezTo>
                <a:cubicBezTo>
                  <a:pt x="56" y="38"/>
                  <a:pt x="59" y="41"/>
                  <a:pt x="59" y="45"/>
                </a:cubicBezTo>
                <a:cubicBezTo>
                  <a:pt x="59" y="49"/>
                  <a:pt x="56" y="53"/>
                  <a:pt x="52" y="53"/>
                </a:cubicBezTo>
                <a:close/>
                <a:moveTo>
                  <a:pt x="255" y="119"/>
                </a:moveTo>
                <a:cubicBezTo>
                  <a:pt x="251" y="119"/>
                  <a:pt x="248" y="116"/>
                  <a:pt x="248" y="112"/>
                </a:cubicBezTo>
                <a:cubicBezTo>
                  <a:pt x="248" y="108"/>
                  <a:pt x="251" y="104"/>
                  <a:pt x="255" y="104"/>
                </a:cubicBezTo>
                <a:cubicBezTo>
                  <a:pt x="259" y="104"/>
                  <a:pt x="262" y="108"/>
                  <a:pt x="262" y="112"/>
                </a:cubicBezTo>
                <a:cubicBezTo>
                  <a:pt x="262" y="116"/>
                  <a:pt x="259" y="119"/>
                  <a:pt x="255" y="119"/>
                </a:cubicBezTo>
                <a:close/>
                <a:moveTo>
                  <a:pt x="276" y="119"/>
                </a:moveTo>
                <a:cubicBezTo>
                  <a:pt x="272" y="119"/>
                  <a:pt x="269" y="116"/>
                  <a:pt x="269" y="112"/>
                </a:cubicBezTo>
                <a:cubicBezTo>
                  <a:pt x="269" y="108"/>
                  <a:pt x="272" y="104"/>
                  <a:pt x="276" y="104"/>
                </a:cubicBezTo>
                <a:cubicBezTo>
                  <a:pt x="280" y="104"/>
                  <a:pt x="283" y="108"/>
                  <a:pt x="283" y="112"/>
                </a:cubicBezTo>
                <a:cubicBezTo>
                  <a:pt x="283" y="116"/>
                  <a:pt x="280" y="119"/>
                  <a:pt x="276" y="119"/>
                </a:cubicBezTo>
                <a:close/>
                <a:moveTo>
                  <a:pt x="284" y="87"/>
                </a:moveTo>
                <a:cubicBezTo>
                  <a:pt x="284" y="92"/>
                  <a:pt x="279" y="97"/>
                  <a:pt x="273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10" y="97"/>
                  <a:pt x="106" y="92"/>
                  <a:pt x="106" y="87"/>
                </a:cubicBezTo>
                <a:cubicBezTo>
                  <a:pt x="106" y="82"/>
                  <a:pt x="106" y="82"/>
                  <a:pt x="106" y="82"/>
                </a:cubicBezTo>
                <a:cubicBezTo>
                  <a:pt x="284" y="82"/>
                  <a:pt x="284" y="82"/>
                  <a:pt x="284" y="82"/>
                </a:cubicBezTo>
                <a:lnTo>
                  <a:pt x="284" y="87"/>
                </a:lnTo>
                <a:close/>
                <a:moveTo>
                  <a:pt x="284" y="76"/>
                </a:moveTo>
                <a:cubicBezTo>
                  <a:pt x="106" y="76"/>
                  <a:pt x="106" y="76"/>
                  <a:pt x="106" y="76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284" y="61"/>
                  <a:pt x="284" y="61"/>
                  <a:pt x="284" y="61"/>
                </a:cubicBezTo>
                <a:lnTo>
                  <a:pt x="284" y="76"/>
                </a:lnTo>
                <a:close/>
                <a:moveTo>
                  <a:pt x="284" y="55"/>
                </a:moveTo>
                <a:cubicBezTo>
                  <a:pt x="106" y="55"/>
                  <a:pt x="106" y="55"/>
                  <a:pt x="106" y="55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284" y="40"/>
                  <a:pt x="284" y="40"/>
                  <a:pt x="284" y="40"/>
                </a:cubicBezTo>
                <a:lnTo>
                  <a:pt x="284" y="55"/>
                </a:lnTo>
                <a:close/>
                <a:moveTo>
                  <a:pt x="284" y="34"/>
                </a:moveTo>
                <a:cubicBezTo>
                  <a:pt x="106" y="34"/>
                  <a:pt x="106" y="34"/>
                  <a:pt x="106" y="34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25"/>
                  <a:pt x="110" y="20"/>
                  <a:pt x="116" y="20"/>
                </a:cubicBezTo>
                <a:cubicBezTo>
                  <a:pt x="273" y="20"/>
                  <a:pt x="273" y="20"/>
                  <a:pt x="273" y="20"/>
                </a:cubicBezTo>
                <a:cubicBezTo>
                  <a:pt x="279" y="20"/>
                  <a:pt x="284" y="25"/>
                  <a:pt x="284" y="30"/>
                </a:cubicBezTo>
                <a:lnTo>
                  <a:pt x="284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5"/>
          <p:cNvSpPr>
            <a:spLocks noEditPoints="1"/>
          </p:cNvSpPr>
          <p:nvPr/>
        </p:nvSpPr>
        <p:spPr bwMode="auto">
          <a:xfrm>
            <a:off x="9689826" y="4802015"/>
            <a:ext cx="694819" cy="261094"/>
          </a:xfrm>
          <a:custGeom>
            <a:avLst/>
            <a:gdLst>
              <a:gd name="T0" fmla="*/ 18 w 304"/>
              <a:gd name="T1" fmla="*/ 0 h 131"/>
              <a:gd name="T2" fmla="*/ 0 w 304"/>
              <a:gd name="T3" fmla="*/ 114 h 131"/>
              <a:gd name="T4" fmla="*/ 286 w 304"/>
              <a:gd name="T5" fmla="*/ 131 h 131"/>
              <a:gd name="T6" fmla="*/ 304 w 304"/>
              <a:gd name="T7" fmla="*/ 18 h 131"/>
              <a:gd name="T8" fmla="*/ 30 w 304"/>
              <a:gd name="T9" fmla="*/ 97 h 131"/>
              <a:gd name="T10" fmla="*/ 30 w 304"/>
              <a:gd name="T11" fmla="*/ 82 h 131"/>
              <a:gd name="T12" fmla="*/ 30 w 304"/>
              <a:gd name="T13" fmla="*/ 97 h 131"/>
              <a:gd name="T14" fmla="*/ 22 w 304"/>
              <a:gd name="T15" fmla="*/ 67 h 131"/>
              <a:gd name="T16" fmla="*/ 37 w 304"/>
              <a:gd name="T17" fmla="*/ 67 h 131"/>
              <a:gd name="T18" fmla="*/ 30 w 304"/>
              <a:gd name="T19" fmla="*/ 53 h 131"/>
              <a:gd name="T20" fmla="*/ 30 w 304"/>
              <a:gd name="T21" fmla="*/ 38 h 131"/>
              <a:gd name="T22" fmla="*/ 30 w 304"/>
              <a:gd name="T23" fmla="*/ 53 h 131"/>
              <a:gd name="T24" fmla="*/ 44 w 304"/>
              <a:gd name="T25" fmla="*/ 90 h 131"/>
              <a:gd name="T26" fmla="*/ 59 w 304"/>
              <a:gd name="T27" fmla="*/ 90 h 131"/>
              <a:gd name="T28" fmla="*/ 52 w 304"/>
              <a:gd name="T29" fmla="*/ 74 h 131"/>
              <a:gd name="T30" fmla="*/ 52 w 304"/>
              <a:gd name="T31" fmla="*/ 60 h 131"/>
              <a:gd name="T32" fmla="*/ 52 w 304"/>
              <a:gd name="T33" fmla="*/ 74 h 131"/>
              <a:gd name="T34" fmla="*/ 44 w 304"/>
              <a:gd name="T35" fmla="*/ 45 h 131"/>
              <a:gd name="T36" fmla="*/ 59 w 304"/>
              <a:gd name="T37" fmla="*/ 45 h 131"/>
              <a:gd name="T38" fmla="*/ 255 w 304"/>
              <a:gd name="T39" fmla="*/ 119 h 131"/>
              <a:gd name="T40" fmla="*/ 255 w 304"/>
              <a:gd name="T41" fmla="*/ 104 h 131"/>
              <a:gd name="T42" fmla="*/ 255 w 304"/>
              <a:gd name="T43" fmla="*/ 119 h 131"/>
              <a:gd name="T44" fmla="*/ 269 w 304"/>
              <a:gd name="T45" fmla="*/ 112 h 131"/>
              <a:gd name="T46" fmla="*/ 283 w 304"/>
              <a:gd name="T47" fmla="*/ 112 h 131"/>
              <a:gd name="T48" fmla="*/ 284 w 304"/>
              <a:gd name="T49" fmla="*/ 87 h 131"/>
              <a:gd name="T50" fmla="*/ 116 w 304"/>
              <a:gd name="T51" fmla="*/ 97 h 131"/>
              <a:gd name="T52" fmla="*/ 106 w 304"/>
              <a:gd name="T53" fmla="*/ 82 h 131"/>
              <a:gd name="T54" fmla="*/ 284 w 304"/>
              <a:gd name="T55" fmla="*/ 87 h 131"/>
              <a:gd name="T56" fmla="*/ 106 w 304"/>
              <a:gd name="T57" fmla="*/ 76 h 131"/>
              <a:gd name="T58" fmla="*/ 284 w 304"/>
              <a:gd name="T59" fmla="*/ 61 h 131"/>
              <a:gd name="T60" fmla="*/ 284 w 304"/>
              <a:gd name="T61" fmla="*/ 55 h 131"/>
              <a:gd name="T62" fmla="*/ 106 w 304"/>
              <a:gd name="T63" fmla="*/ 40 h 131"/>
              <a:gd name="T64" fmla="*/ 284 w 304"/>
              <a:gd name="T65" fmla="*/ 55 h 131"/>
              <a:gd name="T66" fmla="*/ 106 w 304"/>
              <a:gd name="T67" fmla="*/ 34 h 131"/>
              <a:gd name="T68" fmla="*/ 116 w 304"/>
              <a:gd name="T69" fmla="*/ 20 h 131"/>
              <a:gd name="T70" fmla="*/ 284 w 304"/>
              <a:gd name="T71" fmla="*/ 3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" h="131">
                <a:moveTo>
                  <a:pt x="286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4"/>
                  <a:pt x="8" y="131"/>
                  <a:pt x="18" y="131"/>
                </a:cubicBezTo>
                <a:cubicBezTo>
                  <a:pt x="286" y="131"/>
                  <a:pt x="286" y="131"/>
                  <a:pt x="286" y="131"/>
                </a:cubicBezTo>
                <a:cubicBezTo>
                  <a:pt x="296" y="131"/>
                  <a:pt x="304" y="124"/>
                  <a:pt x="304" y="114"/>
                </a:cubicBezTo>
                <a:cubicBezTo>
                  <a:pt x="304" y="18"/>
                  <a:pt x="304" y="18"/>
                  <a:pt x="304" y="18"/>
                </a:cubicBezTo>
                <a:cubicBezTo>
                  <a:pt x="304" y="8"/>
                  <a:pt x="296" y="0"/>
                  <a:pt x="286" y="0"/>
                </a:cubicBezTo>
                <a:close/>
                <a:moveTo>
                  <a:pt x="30" y="97"/>
                </a:moveTo>
                <a:cubicBezTo>
                  <a:pt x="26" y="97"/>
                  <a:pt x="22" y="94"/>
                  <a:pt x="22" y="90"/>
                </a:cubicBezTo>
                <a:cubicBezTo>
                  <a:pt x="22" y="86"/>
                  <a:pt x="26" y="82"/>
                  <a:pt x="30" y="82"/>
                </a:cubicBezTo>
                <a:cubicBezTo>
                  <a:pt x="34" y="82"/>
                  <a:pt x="37" y="86"/>
                  <a:pt x="37" y="90"/>
                </a:cubicBezTo>
                <a:cubicBezTo>
                  <a:pt x="37" y="94"/>
                  <a:pt x="34" y="97"/>
                  <a:pt x="30" y="97"/>
                </a:cubicBezTo>
                <a:close/>
                <a:moveTo>
                  <a:pt x="30" y="74"/>
                </a:moveTo>
                <a:cubicBezTo>
                  <a:pt x="26" y="74"/>
                  <a:pt x="22" y="71"/>
                  <a:pt x="22" y="67"/>
                </a:cubicBezTo>
                <a:cubicBezTo>
                  <a:pt x="22" y="63"/>
                  <a:pt x="26" y="60"/>
                  <a:pt x="30" y="60"/>
                </a:cubicBezTo>
                <a:cubicBezTo>
                  <a:pt x="34" y="60"/>
                  <a:pt x="37" y="63"/>
                  <a:pt x="37" y="67"/>
                </a:cubicBezTo>
                <a:cubicBezTo>
                  <a:pt x="37" y="71"/>
                  <a:pt x="34" y="74"/>
                  <a:pt x="30" y="74"/>
                </a:cubicBezTo>
                <a:close/>
                <a:moveTo>
                  <a:pt x="30" y="53"/>
                </a:moveTo>
                <a:cubicBezTo>
                  <a:pt x="26" y="53"/>
                  <a:pt x="22" y="49"/>
                  <a:pt x="22" y="45"/>
                </a:cubicBezTo>
                <a:cubicBezTo>
                  <a:pt x="22" y="41"/>
                  <a:pt x="26" y="38"/>
                  <a:pt x="30" y="38"/>
                </a:cubicBezTo>
                <a:cubicBezTo>
                  <a:pt x="34" y="38"/>
                  <a:pt x="37" y="41"/>
                  <a:pt x="37" y="45"/>
                </a:cubicBezTo>
                <a:cubicBezTo>
                  <a:pt x="37" y="49"/>
                  <a:pt x="34" y="53"/>
                  <a:pt x="30" y="53"/>
                </a:cubicBezTo>
                <a:close/>
                <a:moveTo>
                  <a:pt x="52" y="97"/>
                </a:moveTo>
                <a:cubicBezTo>
                  <a:pt x="48" y="97"/>
                  <a:pt x="44" y="94"/>
                  <a:pt x="44" y="90"/>
                </a:cubicBezTo>
                <a:cubicBezTo>
                  <a:pt x="44" y="86"/>
                  <a:pt x="48" y="82"/>
                  <a:pt x="52" y="82"/>
                </a:cubicBezTo>
                <a:cubicBezTo>
                  <a:pt x="56" y="82"/>
                  <a:pt x="59" y="86"/>
                  <a:pt x="59" y="90"/>
                </a:cubicBezTo>
                <a:cubicBezTo>
                  <a:pt x="59" y="94"/>
                  <a:pt x="56" y="97"/>
                  <a:pt x="52" y="97"/>
                </a:cubicBezTo>
                <a:close/>
                <a:moveTo>
                  <a:pt x="52" y="74"/>
                </a:moveTo>
                <a:cubicBezTo>
                  <a:pt x="48" y="74"/>
                  <a:pt x="44" y="71"/>
                  <a:pt x="44" y="67"/>
                </a:cubicBezTo>
                <a:cubicBezTo>
                  <a:pt x="44" y="63"/>
                  <a:pt x="48" y="60"/>
                  <a:pt x="52" y="60"/>
                </a:cubicBezTo>
                <a:cubicBezTo>
                  <a:pt x="56" y="60"/>
                  <a:pt x="59" y="63"/>
                  <a:pt x="59" y="67"/>
                </a:cubicBezTo>
                <a:cubicBezTo>
                  <a:pt x="59" y="71"/>
                  <a:pt x="56" y="74"/>
                  <a:pt x="52" y="74"/>
                </a:cubicBezTo>
                <a:close/>
                <a:moveTo>
                  <a:pt x="52" y="53"/>
                </a:moveTo>
                <a:cubicBezTo>
                  <a:pt x="48" y="53"/>
                  <a:pt x="44" y="49"/>
                  <a:pt x="44" y="45"/>
                </a:cubicBezTo>
                <a:cubicBezTo>
                  <a:pt x="44" y="41"/>
                  <a:pt x="48" y="38"/>
                  <a:pt x="52" y="38"/>
                </a:cubicBezTo>
                <a:cubicBezTo>
                  <a:pt x="56" y="38"/>
                  <a:pt x="59" y="41"/>
                  <a:pt x="59" y="45"/>
                </a:cubicBezTo>
                <a:cubicBezTo>
                  <a:pt x="59" y="49"/>
                  <a:pt x="56" y="53"/>
                  <a:pt x="52" y="53"/>
                </a:cubicBezTo>
                <a:close/>
                <a:moveTo>
                  <a:pt x="255" y="119"/>
                </a:moveTo>
                <a:cubicBezTo>
                  <a:pt x="251" y="119"/>
                  <a:pt x="248" y="116"/>
                  <a:pt x="248" y="112"/>
                </a:cubicBezTo>
                <a:cubicBezTo>
                  <a:pt x="248" y="108"/>
                  <a:pt x="251" y="104"/>
                  <a:pt x="255" y="104"/>
                </a:cubicBezTo>
                <a:cubicBezTo>
                  <a:pt x="259" y="104"/>
                  <a:pt x="262" y="108"/>
                  <a:pt x="262" y="112"/>
                </a:cubicBezTo>
                <a:cubicBezTo>
                  <a:pt x="262" y="116"/>
                  <a:pt x="259" y="119"/>
                  <a:pt x="255" y="119"/>
                </a:cubicBezTo>
                <a:close/>
                <a:moveTo>
                  <a:pt x="276" y="119"/>
                </a:moveTo>
                <a:cubicBezTo>
                  <a:pt x="272" y="119"/>
                  <a:pt x="269" y="116"/>
                  <a:pt x="269" y="112"/>
                </a:cubicBezTo>
                <a:cubicBezTo>
                  <a:pt x="269" y="108"/>
                  <a:pt x="272" y="104"/>
                  <a:pt x="276" y="104"/>
                </a:cubicBezTo>
                <a:cubicBezTo>
                  <a:pt x="280" y="104"/>
                  <a:pt x="283" y="108"/>
                  <a:pt x="283" y="112"/>
                </a:cubicBezTo>
                <a:cubicBezTo>
                  <a:pt x="283" y="116"/>
                  <a:pt x="280" y="119"/>
                  <a:pt x="276" y="119"/>
                </a:cubicBezTo>
                <a:close/>
                <a:moveTo>
                  <a:pt x="284" y="87"/>
                </a:moveTo>
                <a:cubicBezTo>
                  <a:pt x="284" y="92"/>
                  <a:pt x="279" y="97"/>
                  <a:pt x="273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10" y="97"/>
                  <a:pt x="106" y="92"/>
                  <a:pt x="106" y="87"/>
                </a:cubicBezTo>
                <a:cubicBezTo>
                  <a:pt x="106" y="82"/>
                  <a:pt x="106" y="82"/>
                  <a:pt x="106" y="82"/>
                </a:cubicBezTo>
                <a:cubicBezTo>
                  <a:pt x="284" y="82"/>
                  <a:pt x="284" y="82"/>
                  <a:pt x="284" y="82"/>
                </a:cubicBezTo>
                <a:lnTo>
                  <a:pt x="284" y="87"/>
                </a:lnTo>
                <a:close/>
                <a:moveTo>
                  <a:pt x="284" y="76"/>
                </a:moveTo>
                <a:cubicBezTo>
                  <a:pt x="106" y="76"/>
                  <a:pt x="106" y="76"/>
                  <a:pt x="106" y="76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284" y="61"/>
                  <a:pt x="284" y="61"/>
                  <a:pt x="284" y="61"/>
                </a:cubicBezTo>
                <a:lnTo>
                  <a:pt x="284" y="76"/>
                </a:lnTo>
                <a:close/>
                <a:moveTo>
                  <a:pt x="284" y="55"/>
                </a:moveTo>
                <a:cubicBezTo>
                  <a:pt x="106" y="55"/>
                  <a:pt x="106" y="55"/>
                  <a:pt x="106" y="55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284" y="40"/>
                  <a:pt x="284" y="40"/>
                  <a:pt x="284" y="40"/>
                </a:cubicBezTo>
                <a:lnTo>
                  <a:pt x="284" y="55"/>
                </a:lnTo>
                <a:close/>
                <a:moveTo>
                  <a:pt x="284" y="34"/>
                </a:moveTo>
                <a:cubicBezTo>
                  <a:pt x="106" y="34"/>
                  <a:pt x="106" y="34"/>
                  <a:pt x="106" y="34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25"/>
                  <a:pt x="110" y="20"/>
                  <a:pt x="116" y="20"/>
                </a:cubicBezTo>
                <a:cubicBezTo>
                  <a:pt x="273" y="20"/>
                  <a:pt x="273" y="20"/>
                  <a:pt x="273" y="20"/>
                </a:cubicBezTo>
                <a:cubicBezTo>
                  <a:pt x="279" y="20"/>
                  <a:pt x="284" y="25"/>
                  <a:pt x="284" y="30"/>
                </a:cubicBezTo>
                <a:lnTo>
                  <a:pt x="284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5"/>
          <p:cNvSpPr>
            <a:spLocks noEditPoints="1"/>
          </p:cNvSpPr>
          <p:nvPr/>
        </p:nvSpPr>
        <p:spPr bwMode="auto">
          <a:xfrm>
            <a:off x="10460649" y="4811813"/>
            <a:ext cx="694819" cy="261094"/>
          </a:xfrm>
          <a:custGeom>
            <a:avLst/>
            <a:gdLst>
              <a:gd name="T0" fmla="*/ 18 w 304"/>
              <a:gd name="T1" fmla="*/ 0 h 131"/>
              <a:gd name="T2" fmla="*/ 0 w 304"/>
              <a:gd name="T3" fmla="*/ 114 h 131"/>
              <a:gd name="T4" fmla="*/ 286 w 304"/>
              <a:gd name="T5" fmla="*/ 131 h 131"/>
              <a:gd name="T6" fmla="*/ 304 w 304"/>
              <a:gd name="T7" fmla="*/ 18 h 131"/>
              <a:gd name="T8" fmla="*/ 30 w 304"/>
              <a:gd name="T9" fmla="*/ 97 h 131"/>
              <a:gd name="T10" fmla="*/ 30 w 304"/>
              <a:gd name="T11" fmla="*/ 82 h 131"/>
              <a:gd name="T12" fmla="*/ 30 w 304"/>
              <a:gd name="T13" fmla="*/ 97 h 131"/>
              <a:gd name="T14" fmla="*/ 22 w 304"/>
              <a:gd name="T15" fmla="*/ 67 h 131"/>
              <a:gd name="T16" fmla="*/ 37 w 304"/>
              <a:gd name="T17" fmla="*/ 67 h 131"/>
              <a:gd name="T18" fmla="*/ 30 w 304"/>
              <a:gd name="T19" fmla="*/ 53 h 131"/>
              <a:gd name="T20" fmla="*/ 30 w 304"/>
              <a:gd name="T21" fmla="*/ 38 h 131"/>
              <a:gd name="T22" fmla="*/ 30 w 304"/>
              <a:gd name="T23" fmla="*/ 53 h 131"/>
              <a:gd name="T24" fmla="*/ 44 w 304"/>
              <a:gd name="T25" fmla="*/ 90 h 131"/>
              <a:gd name="T26" fmla="*/ 59 w 304"/>
              <a:gd name="T27" fmla="*/ 90 h 131"/>
              <a:gd name="T28" fmla="*/ 52 w 304"/>
              <a:gd name="T29" fmla="*/ 74 h 131"/>
              <a:gd name="T30" fmla="*/ 52 w 304"/>
              <a:gd name="T31" fmla="*/ 60 h 131"/>
              <a:gd name="T32" fmla="*/ 52 w 304"/>
              <a:gd name="T33" fmla="*/ 74 h 131"/>
              <a:gd name="T34" fmla="*/ 44 w 304"/>
              <a:gd name="T35" fmla="*/ 45 h 131"/>
              <a:gd name="T36" fmla="*/ 59 w 304"/>
              <a:gd name="T37" fmla="*/ 45 h 131"/>
              <a:gd name="T38" fmla="*/ 255 w 304"/>
              <a:gd name="T39" fmla="*/ 119 h 131"/>
              <a:gd name="T40" fmla="*/ 255 w 304"/>
              <a:gd name="T41" fmla="*/ 104 h 131"/>
              <a:gd name="T42" fmla="*/ 255 w 304"/>
              <a:gd name="T43" fmla="*/ 119 h 131"/>
              <a:gd name="T44" fmla="*/ 269 w 304"/>
              <a:gd name="T45" fmla="*/ 112 h 131"/>
              <a:gd name="T46" fmla="*/ 283 w 304"/>
              <a:gd name="T47" fmla="*/ 112 h 131"/>
              <a:gd name="T48" fmla="*/ 284 w 304"/>
              <a:gd name="T49" fmla="*/ 87 h 131"/>
              <a:gd name="T50" fmla="*/ 116 w 304"/>
              <a:gd name="T51" fmla="*/ 97 h 131"/>
              <a:gd name="T52" fmla="*/ 106 w 304"/>
              <a:gd name="T53" fmla="*/ 82 h 131"/>
              <a:gd name="T54" fmla="*/ 284 w 304"/>
              <a:gd name="T55" fmla="*/ 87 h 131"/>
              <a:gd name="T56" fmla="*/ 106 w 304"/>
              <a:gd name="T57" fmla="*/ 76 h 131"/>
              <a:gd name="T58" fmla="*/ 284 w 304"/>
              <a:gd name="T59" fmla="*/ 61 h 131"/>
              <a:gd name="T60" fmla="*/ 284 w 304"/>
              <a:gd name="T61" fmla="*/ 55 h 131"/>
              <a:gd name="T62" fmla="*/ 106 w 304"/>
              <a:gd name="T63" fmla="*/ 40 h 131"/>
              <a:gd name="T64" fmla="*/ 284 w 304"/>
              <a:gd name="T65" fmla="*/ 55 h 131"/>
              <a:gd name="T66" fmla="*/ 106 w 304"/>
              <a:gd name="T67" fmla="*/ 34 h 131"/>
              <a:gd name="T68" fmla="*/ 116 w 304"/>
              <a:gd name="T69" fmla="*/ 20 h 131"/>
              <a:gd name="T70" fmla="*/ 284 w 304"/>
              <a:gd name="T71" fmla="*/ 3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" h="131">
                <a:moveTo>
                  <a:pt x="286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4"/>
                  <a:pt x="8" y="131"/>
                  <a:pt x="18" y="131"/>
                </a:cubicBezTo>
                <a:cubicBezTo>
                  <a:pt x="286" y="131"/>
                  <a:pt x="286" y="131"/>
                  <a:pt x="286" y="131"/>
                </a:cubicBezTo>
                <a:cubicBezTo>
                  <a:pt x="296" y="131"/>
                  <a:pt x="304" y="124"/>
                  <a:pt x="304" y="114"/>
                </a:cubicBezTo>
                <a:cubicBezTo>
                  <a:pt x="304" y="18"/>
                  <a:pt x="304" y="18"/>
                  <a:pt x="304" y="18"/>
                </a:cubicBezTo>
                <a:cubicBezTo>
                  <a:pt x="304" y="8"/>
                  <a:pt x="296" y="0"/>
                  <a:pt x="286" y="0"/>
                </a:cubicBezTo>
                <a:close/>
                <a:moveTo>
                  <a:pt x="30" y="97"/>
                </a:moveTo>
                <a:cubicBezTo>
                  <a:pt x="26" y="97"/>
                  <a:pt x="22" y="94"/>
                  <a:pt x="22" y="90"/>
                </a:cubicBezTo>
                <a:cubicBezTo>
                  <a:pt x="22" y="86"/>
                  <a:pt x="26" y="82"/>
                  <a:pt x="30" y="82"/>
                </a:cubicBezTo>
                <a:cubicBezTo>
                  <a:pt x="34" y="82"/>
                  <a:pt x="37" y="86"/>
                  <a:pt x="37" y="90"/>
                </a:cubicBezTo>
                <a:cubicBezTo>
                  <a:pt x="37" y="94"/>
                  <a:pt x="34" y="97"/>
                  <a:pt x="30" y="97"/>
                </a:cubicBezTo>
                <a:close/>
                <a:moveTo>
                  <a:pt x="30" y="74"/>
                </a:moveTo>
                <a:cubicBezTo>
                  <a:pt x="26" y="74"/>
                  <a:pt x="22" y="71"/>
                  <a:pt x="22" y="67"/>
                </a:cubicBezTo>
                <a:cubicBezTo>
                  <a:pt x="22" y="63"/>
                  <a:pt x="26" y="60"/>
                  <a:pt x="30" y="60"/>
                </a:cubicBezTo>
                <a:cubicBezTo>
                  <a:pt x="34" y="60"/>
                  <a:pt x="37" y="63"/>
                  <a:pt x="37" y="67"/>
                </a:cubicBezTo>
                <a:cubicBezTo>
                  <a:pt x="37" y="71"/>
                  <a:pt x="34" y="74"/>
                  <a:pt x="30" y="74"/>
                </a:cubicBezTo>
                <a:close/>
                <a:moveTo>
                  <a:pt x="30" y="53"/>
                </a:moveTo>
                <a:cubicBezTo>
                  <a:pt x="26" y="53"/>
                  <a:pt x="22" y="49"/>
                  <a:pt x="22" y="45"/>
                </a:cubicBezTo>
                <a:cubicBezTo>
                  <a:pt x="22" y="41"/>
                  <a:pt x="26" y="38"/>
                  <a:pt x="30" y="38"/>
                </a:cubicBezTo>
                <a:cubicBezTo>
                  <a:pt x="34" y="38"/>
                  <a:pt x="37" y="41"/>
                  <a:pt x="37" y="45"/>
                </a:cubicBezTo>
                <a:cubicBezTo>
                  <a:pt x="37" y="49"/>
                  <a:pt x="34" y="53"/>
                  <a:pt x="30" y="53"/>
                </a:cubicBezTo>
                <a:close/>
                <a:moveTo>
                  <a:pt x="52" y="97"/>
                </a:moveTo>
                <a:cubicBezTo>
                  <a:pt x="48" y="97"/>
                  <a:pt x="44" y="94"/>
                  <a:pt x="44" y="90"/>
                </a:cubicBezTo>
                <a:cubicBezTo>
                  <a:pt x="44" y="86"/>
                  <a:pt x="48" y="82"/>
                  <a:pt x="52" y="82"/>
                </a:cubicBezTo>
                <a:cubicBezTo>
                  <a:pt x="56" y="82"/>
                  <a:pt x="59" y="86"/>
                  <a:pt x="59" y="90"/>
                </a:cubicBezTo>
                <a:cubicBezTo>
                  <a:pt x="59" y="94"/>
                  <a:pt x="56" y="97"/>
                  <a:pt x="52" y="97"/>
                </a:cubicBezTo>
                <a:close/>
                <a:moveTo>
                  <a:pt x="52" y="74"/>
                </a:moveTo>
                <a:cubicBezTo>
                  <a:pt x="48" y="74"/>
                  <a:pt x="44" y="71"/>
                  <a:pt x="44" y="67"/>
                </a:cubicBezTo>
                <a:cubicBezTo>
                  <a:pt x="44" y="63"/>
                  <a:pt x="48" y="60"/>
                  <a:pt x="52" y="60"/>
                </a:cubicBezTo>
                <a:cubicBezTo>
                  <a:pt x="56" y="60"/>
                  <a:pt x="59" y="63"/>
                  <a:pt x="59" y="67"/>
                </a:cubicBezTo>
                <a:cubicBezTo>
                  <a:pt x="59" y="71"/>
                  <a:pt x="56" y="74"/>
                  <a:pt x="52" y="74"/>
                </a:cubicBezTo>
                <a:close/>
                <a:moveTo>
                  <a:pt x="52" y="53"/>
                </a:moveTo>
                <a:cubicBezTo>
                  <a:pt x="48" y="53"/>
                  <a:pt x="44" y="49"/>
                  <a:pt x="44" y="45"/>
                </a:cubicBezTo>
                <a:cubicBezTo>
                  <a:pt x="44" y="41"/>
                  <a:pt x="48" y="38"/>
                  <a:pt x="52" y="38"/>
                </a:cubicBezTo>
                <a:cubicBezTo>
                  <a:pt x="56" y="38"/>
                  <a:pt x="59" y="41"/>
                  <a:pt x="59" y="45"/>
                </a:cubicBezTo>
                <a:cubicBezTo>
                  <a:pt x="59" y="49"/>
                  <a:pt x="56" y="53"/>
                  <a:pt x="52" y="53"/>
                </a:cubicBezTo>
                <a:close/>
                <a:moveTo>
                  <a:pt x="255" y="119"/>
                </a:moveTo>
                <a:cubicBezTo>
                  <a:pt x="251" y="119"/>
                  <a:pt x="248" y="116"/>
                  <a:pt x="248" y="112"/>
                </a:cubicBezTo>
                <a:cubicBezTo>
                  <a:pt x="248" y="108"/>
                  <a:pt x="251" y="104"/>
                  <a:pt x="255" y="104"/>
                </a:cubicBezTo>
                <a:cubicBezTo>
                  <a:pt x="259" y="104"/>
                  <a:pt x="262" y="108"/>
                  <a:pt x="262" y="112"/>
                </a:cubicBezTo>
                <a:cubicBezTo>
                  <a:pt x="262" y="116"/>
                  <a:pt x="259" y="119"/>
                  <a:pt x="255" y="119"/>
                </a:cubicBezTo>
                <a:close/>
                <a:moveTo>
                  <a:pt x="276" y="119"/>
                </a:moveTo>
                <a:cubicBezTo>
                  <a:pt x="272" y="119"/>
                  <a:pt x="269" y="116"/>
                  <a:pt x="269" y="112"/>
                </a:cubicBezTo>
                <a:cubicBezTo>
                  <a:pt x="269" y="108"/>
                  <a:pt x="272" y="104"/>
                  <a:pt x="276" y="104"/>
                </a:cubicBezTo>
                <a:cubicBezTo>
                  <a:pt x="280" y="104"/>
                  <a:pt x="283" y="108"/>
                  <a:pt x="283" y="112"/>
                </a:cubicBezTo>
                <a:cubicBezTo>
                  <a:pt x="283" y="116"/>
                  <a:pt x="280" y="119"/>
                  <a:pt x="276" y="119"/>
                </a:cubicBezTo>
                <a:close/>
                <a:moveTo>
                  <a:pt x="284" y="87"/>
                </a:moveTo>
                <a:cubicBezTo>
                  <a:pt x="284" y="92"/>
                  <a:pt x="279" y="97"/>
                  <a:pt x="273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10" y="97"/>
                  <a:pt x="106" y="92"/>
                  <a:pt x="106" y="87"/>
                </a:cubicBezTo>
                <a:cubicBezTo>
                  <a:pt x="106" y="82"/>
                  <a:pt x="106" y="82"/>
                  <a:pt x="106" y="82"/>
                </a:cubicBezTo>
                <a:cubicBezTo>
                  <a:pt x="284" y="82"/>
                  <a:pt x="284" y="82"/>
                  <a:pt x="284" y="82"/>
                </a:cubicBezTo>
                <a:lnTo>
                  <a:pt x="284" y="87"/>
                </a:lnTo>
                <a:close/>
                <a:moveTo>
                  <a:pt x="284" y="76"/>
                </a:moveTo>
                <a:cubicBezTo>
                  <a:pt x="106" y="76"/>
                  <a:pt x="106" y="76"/>
                  <a:pt x="106" y="76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284" y="61"/>
                  <a:pt x="284" y="61"/>
                  <a:pt x="284" y="61"/>
                </a:cubicBezTo>
                <a:lnTo>
                  <a:pt x="284" y="76"/>
                </a:lnTo>
                <a:close/>
                <a:moveTo>
                  <a:pt x="284" y="55"/>
                </a:moveTo>
                <a:cubicBezTo>
                  <a:pt x="106" y="55"/>
                  <a:pt x="106" y="55"/>
                  <a:pt x="106" y="55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284" y="40"/>
                  <a:pt x="284" y="40"/>
                  <a:pt x="284" y="40"/>
                </a:cubicBezTo>
                <a:lnTo>
                  <a:pt x="284" y="55"/>
                </a:lnTo>
                <a:close/>
                <a:moveTo>
                  <a:pt x="284" y="34"/>
                </a:moveTo>
                <a:cubicBezTo>
                  <a:pt x="106" y="34"/>
                  <a:pt x="106" y="34"/>
                  <a:pt x="106" y="34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6" y="25"/>
                  <a:pt x="110" y="20"/>
                  <a:pt x="116" y="20"/>
                </a:cubicBezTo>
                <a:cubicBezTo>
                  <a:pt x="273" y="20"/>
                  <a:pt x="273" y="20"/>
                  <a:pt x="273" y="20"/>
                </a:cubicBezTo>
                <a:cubicBezTo>
                  <a:pt x="279" y="20"/>
                  <a:pt x="284" y="25"/>
                  <a:pt x="284" y="30"/>
                </a:cubicBezTo>
                <a:lnTo>
                  <a:pt x="284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8" name="Picture 2" descr="\\MAGNUM\Projects\Microsoft\Cloud Power FY12\Design\Icons\PNGs\Server_2.png"/>
          <p:cNvPicPr>
            <a:picLocks noChangeAspect="1" noChangeArrowheads="1"/>
          </p:cNvPicPr>
          <p:nvPr/>
        </p:nvPicPr>
        <p:blipFill>
          <a:blip r:embed="rId19" cstate="print">
            <a:lum bright="100000"/>
          </a:blip>
          <a:srcRect/>
          <a:stretch>
            <a:fillRect/>
          </a:stretch>
        </p:blipFill>
        <p:spPr bwMode="auto">
          <a:xfrm>
            <a:off x="9065958" y="5431091"/>
            <a:ext cx="925936" cy="925937"/>
          </a:xfrm>
          <a:prstGeom prst="rect">
            <a:avLst/>
          </a:prstGeom>
          <a:noFill/>
        </p:spPr>
      </p:pic>
      <p:pic>
        <p:nvPicPr>
          <p:cNvPr id="120" name="Picture 2" descr="\\MAGNUM\Projects\Microsoft\Cloud Power FY12\Design\Icons\PNGs\Server_2.png"/>
          <p:cNvPicPr>
            <a:picLocks noChangeAspect="1" noChangeArrowheads="1"/>
          </p:cNvPicPr>
          <p:nvPr/>
        </p:nvPicPr>
        <p:blipFill>
          <a:blip r:embed="rId19" cstate="print">
            <a:lum bright="100000"/>
          </a:blip>
          <a:srcRect/>
          <a:stretch>
            <a:fillRect/>
          </a:stretch>
        </p:blipFill>
        <p:spPr bwMode="auto">
          <a:xfrm>
            <a:off x="9581827" y="5426738"/>
            <a:ext cx="925936" cy="925937"/>
          </a:xfrm>
          <a:prstGeom prst="rect">
            <a:avLst/>
          </a:prstGeom>
          <a:noFill/>
        </p:spPr>
      </p:pic>
      <p:pic>
        <p:nvPicPr>
          <p:cNvPr id="121" name="Picture 2" descr="\\MAGNUM\Projects\Microsoft\Cloud Power FY12\Design\Icons\PNGs\Server_2.png"/>
          <p:cNvPicPr>
            <a:picLocks noChangeAspect="1" noChangeArrowheads="1"/>
          </p:cNvPicPr>
          <p:nvPr/>
        </p:nvPicPr>
        <p:blipFill>
          <a:blip r:embed="rId19" cstate="print">
            <a:lum bright="100000"/>
          </a:blip>
          <a:srcRect/>
          <a:stretch>
            <a:fillRect/>
          </a:stretch>
        </p:blipFill>
        <p:spPr bwMode="auto">
          <a:xfrm>
            <a:off x="10084662" y="5427075"/>
            <a:ext cx="925936" cy="925937"/>
          </a:xfrm>
          <a:prstGeom prst="rect">
            <a:avLst/>
          </a:prstGeom>
          <a:noFill/>
        </p:spPr>
      </p:pic>
      <p:cxnSp>
        <p:nvCxnSpPr>
          <p:cNvPr id="1036" name="直接连接符 1035"/>
          <p:cNvCxnSpPr/>
          <p:nvPr/>
        </p:nvCxnSpPr>
        <p:spPr>
          <a:xfrm flipV="1">
            <a:off x="7494700" y="4628208"/>
            <a:ext cx="3863108" cy="3167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梯形 1036"/>
          <p:cNvSpPr/>
          <p:nvPr/>
        </p:nvSpPr>
        <p:spPr>
          <a:xfrm flipV="1">
            <a:off x="8985793" y="5115399"/>
            <a:ext cx="2141951" cy="416988"/>
          </a:xfrm>
          <a:prstGeom prst="trapezoid">
            <a:avLst>
              <a:gd name="adj" fmla="val 66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7539764" y="590265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9" name="直接连接符 1038"/>
          <p:cNvCxnSpPr>
            <a:stCxn id="21" idx="2"/>
          </p:cNvCxnSpPr>
          <p:nvPr/>
        </p:nvCxnSpPr>
        <p:spPr>
          <a:xfrm flipH="1">
            <a:off x="2375174" y="2034845"/>
            <a:ext cx="1" cy="235867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2375174" y="2270712"/>
            <a:ext cx="8085474" cy="14384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H="1">
            <a:off x="3438613" y="2018049"/>
            <a:ext cx="1" cy="235867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flipH="1">
            <a:off x="4319592" y="2009274"/>
            <a:ext cx="1" cy="235867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flipH="1">
            <a:off x="7569429" y="2026937"/>
            <a:ext cx="1" cy="235867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H="1">
            <a:off x="8398059" y="2053382"/>
            <a:ext cx="1" cy="235867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H="1">
            <a:off x="10460648" y="2049229"/>
            <a:ext cx="1" cy="235867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H="1">
            <a:off x="9333563" y="2049229"/>
            <a:ext cx="1" cy="235867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3438614" y="2289249"/>
            <a:ext cx="0" cy="3154769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V="1">
            <a:off x="3200400" y="3429000"/>
            <a:ext cx="286458" cy="12083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 flipV="1">
            <a:off x="3246226" y="5444018"/>
            <a:ext cx="192388" cy="1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V="1">
            <a:off x="3438614" y="3037829"/>
            <a:ext cx="1621564" cy="1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>
            <a:stCxn id="81" idx="3"/>
          </p:cNvCxnSpPr>
          <p:nvPr/>
        </p:nvCxnSpPr>
        <p:spPr>
          <a:xfrm>
            <a:off x="5060178" y="2703600"/>
            <a:ext cx="0" cy="510913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flipV="1">
            <a:off x="5092945" y="2711764"/>
            <a:ext cx="286458" cy="12083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 flipV="1">
            <a:off x="5072334" y="3202430"/>
            <a:ext cx="286458" cy="12083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flipV="1">
            <a:off x="3532684" y="4267833"/>
            <a:ext cx="687827" cy="12082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122" descr="F:\黄添翼\S-深信服\PPT素材\图标\AF.png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1218" y="4201085"/>
            <a:ext cx="334819" cy="33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Picture 122" descr="F:\黄添翼\S-深信服\PPT素材\图标\AF.png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68636" y="4190084"/>
            <a:ext cx="334819" cy="33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Picture 122" descr="F:\黄添翼\S-深信服\PPT素材\图标\AF.png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8092" y="4198100"/>
            <a:ext cx="334819" cy="33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Picture 6" descr="C:\Users\Administrator\Desktop\新建文件夹\防御类服务.png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0110" y="5159589"/>
            <a:ext cx="340416" cy="32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TextBox 162"/>
          <p:cNvSpPr txBox="1"/>
          <p:nvPr/>
        </p:nvSpPr>
        <p:spPr>
          <a:xfrm>
            <a:off x="9564674" y="5210236"/>
            <a:ext cx="463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VSS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0794958" y="4239473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EDR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5" name="直接连接符 164"/>
          <p:cNvCxnSpPr/>
          <p:nvPr/>
        </p:nvCxnSpPr>
        <p:spPr>
          <a:xfrm>
            <a:off x="8546466" y="2285096"/>
            <a:ext cx="0" cy="408093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8247650" y="4357493"/>
            <a:ext cx="1202668" cy="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8215444" y="5348735"/>
            <a:ext cx="1032460" cy="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>
            <a:off x="8215444" y="4357493"/>
            <a:ext cx="0" cy="1004674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>
            <a:off x="5914465" y="5065295"/>
            <a:ext cx="2300979" cy="558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>
            <a:off x="3438614" y="5053731"/>
            <a:ext cx="1775045" cy="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图片 18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88" y="4613026"/>
            <a:ext cx="950101" cy="950101"/>
          </a:xfrm>
          <a:prstGeom prst="rect">
            <a:avLst/>
          </a:prstGeom>
        </p:spPr>
      </p:pic>
      <p:pic>
        <p:nvPicPr>
          <p:cNvPr id="183" name="图片 18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83" y="4698219"/>
            <a:ext cx="531409" cy="531409"/>
          </a:xfrm>
          <a:prstGeom prst="rect">
            <a:avLst/>
          </a:prstGeom>
        </p:spPr>
      </p:pic>
      <p:sp>
        <p:nvSpPr>
          <p:cNvPr id="186" name="TextBox 185"/>
          <p:cNvSpPr txBox="1"/>
          <p:nvPr/>
        </p:nvSpPr>
        <p:spPr>
          <a:xfrm>
            <a:off x="3714691" y="467752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本地安全大脑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10" y="5494412"/>
            <a:ext cx="1278323" cy="66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87" y="5494543"/>
            <a:ext cx="1163807" cy="66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71" y="5494544"/>
            <a:ext cx="1202053" cy="63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69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0131" y="1107735"/>
            <a:ext cx="10920804" cy="7934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712" y="207087"/>
            <a:ext cx="2383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SIP</a:t>
            </a:r>
            <a:r>
              <a:rPr lang="zh-CN" altLang="en-US" sz="26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各组件介绍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420131" y="1070225"/>
            <a:ext cx="10920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安全感知 系统（</a:t>
            </a:r>
            <a:r>
              <a:rPr lang="en-US" altLang="zh-CN" sz="1600" dirty="0"/>
              <a:t>SIP</a:t>
            </a:r>
            <a:r>
              <a:rPr lang="zh-CN" altLang="en-US" sz="1600" dirty="0"/>
              <a:t>）：负责收集汇总探针、</a:t>
            </a:r>
            <a:r>
              <a:rPr lang="en-US" altLang="zh-CN" sz="1600" dirty="0"/>
              <a:t>NGAF</a:t>
            </a:r>
            <a:r>
              <a:rPr lang="zh-CN" altLang="en-US" sz="1600" dirty="0"/>
              <a:t>等各类安全组件日志，通过人工智能分析技术，发现网络的脆弱性、潜伏威胁，并简单易懂的展示出来。</a:t>
            </a:r>
          </a:p>
        </p:txBody>
      </p:sp>
      <p:sp>
        <p:nvSpPr>
          <p:cNvPr id="9" name="矩形 8"/>
          <p:cNvSpPr/>
          <p:nvPr/>
        </p:nvSpPr>
        <p:spPr>
          <a:xfrm>
            <a:off x="420131" y="2024252"/>
            <a:ext cx="10920804" cy="42415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20131" y="1975074"/>
            <a:ext cx="10920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潜伏威胁探针（</a:t>
            </a:r>
            <a:r>
              <a:rPr lang="en-US" altLang="zh-CN" sz="1600" dirty="0"/>
              <a:t>STA</a:t>
            </a:r>
            <a:r>
              <a:rPr lang="zh-CN" altLang="en-US" sz="1600" dirty="0"/>
              <a:t>）：旁路部署在关键节点，对全流量进行检测，提取有效数据上报给</a:t>
            </a:r>
            <a:r>
              <a:rPr lang="en-US" altLang="zh-CN" sz="1600" dirty="0"/>
              <a:t>SIP</a:t>
            </a:r>
            <a:r>
              <a:rPr lang="zh-CN" altLang="en-US" sz="1600" dirty="0"/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20131" y="2545841"/>
            <a:ext cx="10920804" cy="759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20131" y="2511676"/>
            <a:ext cx="10920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下一代防火墙（</a:t>
            </a:r>
            <a:r>
              <a:rPr lang="en-US" altLang="zh-CN" sz="1600" dirty="0"/>
              <a:t>NGAF</a:t>
            </a:r>
            <a:r>
              <a:rPr lang="zh-CN" altLang="en-US" sz="1600" dirty="0"/>
              <a:t>）：网关部署在出口或边界，一方面负责安全防御，另一方面对全流量进行检测，提取有效安全数据上报给</a:t>
            </a:r>
            <a:r>
              <a:rPr lang="en-US" altLang="zh-CN" sz="1600" dirty="0"/>
              <a:t>SIP</a:t>
            </a:r>
            <a:r>
              <a:rPr lang="zh-CN" altLang="en-US" sz="1600" dirty="0"/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20131" y="4238688"/>
            <a:ext cx="10920804" cy="203147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其他可对接的安全组件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r>
              <a:rPr lang="zh-CN" altLang="en-US" sz="1600" b="1" dirty="0">
                <a:solidFill>
                  <a:schemeClr val="tx1"/>
                </a:solidFill>
              </a:rPr>
              <a:t>端点安全</a:t>
            </a:r>
            <a:r>
              <a:rPr lang="en-US" altLang="zh-CN" sz="1600" b="1" dirty="0">
                <a:solidFill>
                  <a:schemeClr val="tx1"/>
                </a:solidFill>
              </a:rPr>
              <a:t>(EDR)</a:t>
            </a:r>
            <a:r>
              <a:rPr lang="zh-CN" altLang="en-US" sz="1600" b="1" dirty="0">
                <a:solidFill>
                  <a:schemeClr val="tx1"/>
                </a:solidFill>
              </a:rPr>
              <a:t>：</a:t>
            </a:r>
            <a:r>
              <a:rPr lang="zh-CN" altLang="en-US" sz="1600" dirty="0">
                <a:solidFill>
                  <a:schemeClr val="tx1"/>
                </a:solidFill>
              </a:rPr>
              <a:t>插件形式部署在硬件或虚拟化服务器操作系统上，负责采集服务器安全数据上报给</a:t>
            </a:r>
            <a:r>
              <a:rPr lang="en-US" altLang="zh-CN" sz="1600" dirty="0">
                <a:solidFill>
                  <a:schemeClr val="tx1"/>
                </a:solidFill>
              </a:rPr>
              <a:t>SIP</a:t>
            </a:r>
            <a:r>
              <a:rPr lang="zh-CN" altLang="en-US" sz="1600" dirty="0">
                <a:solidFill>
                  <a:schemeClr val="tx1"/>
                </a:solidFill>
              </a:rPr>
              <a:t>，同时对僵木蠕毒进行扫描和查杀。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b="1" dirty="0">
                <a:solidFill>
                  <a:schemeClr val="tx1"/>
                </a:solidFill>
              </a:rPr>
              <a:t>上网行为管理</a:t>
            </a:r>
            <a:r>
              <a:rPr lang="en-US" altLang="zh-CN" sz="1600" b="1" dirty="0">
                <a:solidFill>
                  <a:schemeClr val="tx1"/>
                </a:solidFill>
              </a:rPr>
              <a:t>(AC)</a:t>
            </a:r>
            <a:r>
              <a:rPr lang="zh-CN" altLang="en-US" sz="1600" b="1" dirty="0">
                <a:solidFill>
                  <a:schemeClr val="tx1"/>
                </a:solidFill>
              </a:rPr>
              <a:t>：</a:t>
            </a:r>
            <a:r>
              <a:rPr lang="zh-CN" altLang="en-US" sz="1600" dirty="0">
                <a:solidFill>
                  <a:schemeClr val="tx1"/>
                </a:solidFill>
              </a:rPr>
              <a:t>旁路</a:t>
            </a:r>
            <a:r>
              <a:rPr lang="en-US" altLang="zh-CN" sz="1600" dirty="0">
                <a:solidFill>
                  <a:schemeClr val="tx1"/>
                </a:solidFill>
              </a:rPr>
              <a:t>/</a:t>
            </a:r>
            <a:r>
              <a:rPr lang="zh-CN" altLang="en-US" sz="1600" dirty="0">
                <a:solidFill>
                  <a:schemeClr val="tx1"/>
                </a:solidFill>
              </a:rPr>
              <a:t>网桥部署在出口，一方面实现上网行为管理功能，一方面与</a:t>
            </a:r>
            <a:r>
              <a:rPr lang="en-US" altLang="zh-CN" sz="1600" dirty="0">
                <a:solidFill>
                  <a:schemeClr val="tx1"/>
                </a:solidFill>
              </a:rPr>
              <a:t>SIP</a:t>
            </a:r>
            <a:r>
              <a:rPr lang="zh-CN" altLang="en-US" sz="1600" dirty="0">
                <a:solidFill>
                  <a:schemeClr val="tx1"/>
                </a:solidFill>
              </a:rPr>
              <a:t>对接，实现用户身份的识别。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b="1" dirty="0">
                <a:solidFill>
                  <a:schemeClr val="tx1"/>
                </a:solidFill>
              </a:rPr>
              <a:t>虚拟安全（</a:t>
            </a:r>
            <a:r>
              <a:rPr lang="en-US" altLang="zh-CN" sz="1600" b="1" dirty="0">
                <a:solidFill>
                  <a:schemeClr val="tx1"/>
                </a:solidFill>
              </a:rPr>
              <a:t>VSS</a:t>
            </a:r>
            <a:r>
              <a:rPr lang="zh-CN" altLang="en-US" sz="1600" b="1" dirty="0">
                <a:solidFill>
                  <a:schemeClr val="tx1"/>
                </a:solidFill>
              </a:rPr>
              <a:t>）：</a:t>
            </a:r>
            <a:r>
              <a:rPr lang="en-US" altLang="zh-CN" sz="1600" dirty="0" err="1">
                <a:solidFill>
                  <a:schemeClr val="tx1"/>
                </a:solidFill>
              </a:rPr>
              <a:t>Vmware</a:t>
            </a:r>
            <a:r>
              <a:rPr lang="zh-CN" altLang="en-US" sz="1600" dirty="0">
                <a:solidFill>
                  <a:schemeClr val="tx1"/>
                </a:solidFill>
              </a:rPr>
              <a:t>场景下，</a:t>
            </a:r>
            <a:r>
              <a:rPr lang="en-US" altLang="zh-CN" sz="1600" dirty="0">
                <a:solidFill>
                  <a:schemeClr val="tx1"/>
                </a:solidFill>
              </a:rPr>
              <a:t>VSS</a:t>
            </a:r>
            <a:r>
              <a:rPr lang="zh-CN" altLang="en-US" sz="1600" dirty="0">
                <a:solidFill>
                  <a:schemeClr val="tx1"/>
                </a:solidFill>
              </a:rPr>
              <a:t>对东西向流量进行分析，将有效数据同步给</a:t>
            </a:r>
            <a:r>
              <a:rPr lang="en-US" altLang="zh-CN" sz="1600" dirty="0">
                <a:solidFill>
                  <a:schemeClr val="tx1"/>
                </a:solidFill>
              </a:rPr>
              <a:t>SIP</a:t>
            </a:r>
            <a:r>
              <a:rPr lang="zh-CN" altLang="en-US" sz="1600" dirty="0">
                <a:solidFill>
                  <a:schemeClr val="tx1"/>
                </a:solidFill>
              </a:rPr>
              <a:t>平台。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b="1" dirty="0">
                <a:solidFill>
                  <a:schemeClr val="tx1"/>
                </a:solidFill>
              </a:rPr>
              <a:t>云眼、云盾：</a:t>
            </a:r>
            <a:r>
              <a:rPr lang="zh-CN" altLang="en-US" sz="1600" dirty="0">
                <a:solidFill>
                  <a:schemeClr val="tx1"/>
                </a:solidFill>
              </a:rPr>
              <a:t>对外发布业务的在线监测和防护，与平台对接</a:t>
            </a:r>
            <a:r>
              <a:rPr lang="zh-CN" altLang="en-US" sz="1600" dirty="0" smtClean="0">
                <a:solidFill>
                  <a:schemeClr val="tx1"/>
                </a:solidFill>
              </a:rPr>
              <a:t>，将网站</a:t>
            </a:r>
            <a:r>
              <a:rPr lang="zh-CN" altLang="en-US" sz="1600" dirty="0">
                <a:solidFill>
                  <a:schemeClr val="tx1"/>
                </a:solidFill>
              </a:rPr>
              <a:t>安全信息同步给</a:t>
            </a:r>
            <a:r>
              <a:rPr lang="en-US" altLang="zh-CN" sz="1600" dirty="0">
                <a:solidFill>
                  <a:schemeClr val="tx1"/>
                </a:solidFill>
              </a:rPr>
              <a:t>SIP</a:t>
            </a:r>
            <a:r>
              <a:rPr lang="zh-CN" altLang="en-US" sz="1600" dirty="0">
                <a:solidFill>
                  <a:schemeClr val="tx1"/>
                </a:solidFill>
              </a:rPr>
              <a:t>平台。</a:t>
            </a:r>
            <a:endParaRPr lang="en-US" altLang="zh-CN" sz="1600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0131" y="3411903"/>
            <a:ext cx="10920804" cy="506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威胁情报：深信服云端威胁情报系统与</a:t>
            </a:r>
            <a:r>
              <a:rPr lang="en-US" altLang="zh-CN" sz="1600" dirty="0">
                <a:solidFill>
                  <a:schemeClr val="tx1"/>
                </a:solidFill>
              </a:rPr>
              <a:t>SIP</a:t>
            </a:r>
            <a:r>
              <a:rPr lang="zh-CN" altLang="en-US" sz="1600" dirty="0">
                <a:solidFill>
                  <a:schemeClr val="tx1"/>
                </a:solidFill>
              </a:rPr>
              <a:t>对接，实时下发情报数据给</a:t>
            </a:r>
            <a:r>
              <a:rPr lang="en-US" altLang="zh-CN" sz="1600" dirty="0">
                <a:solidFill>
                  <a:schemeClr val="tx1"/>
                </a:solidFill>
              </a:rPr>
              <a:t>SIP</a:t>
            </a:r>
            <a:r>
              <a:rPr lang="zh-CN" altLang="en-US" sz="1600" dirty="0">
                <a:solidFill>
                  <a:schemeClr val="tx1"/>
                </a:solidFill>
              </a:rPr>
              <a:t>，增加威胁识别效率和概率。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6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6563</TotalTime>
  <Words>1180</Words>
  <Application>Microsoft Office PowerPoint</Application>
  <PresentationFormat>宽屏</PresentationFormat>
  <Paragraphs>155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DengXian</vt:lpstr>
      <vt:lpstr>Helvetica Light</vt:lpstr>
      <vt:lpstr>宋体</vt:lpstr>
      <vt:lpstr>Microsoft YaHei</vt:lpstr>
      <vt:lpstr>Microsoft YaHei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office1982</dc:creator>
  <cp:lastModifiedBy>吴 女士</cp:lastModifiedBy>
  <cp:revision>432</cp:revision>
  <dcterms:created xsi:type="dcterms:W3CDTF">2017-04-11T01:59:22Z</dcterms:created>
  <dcterms:modified xsi:type="dcterms:W3CDTF">2018-05-10T14:45:15Z</dcterms:modified>
</cp:coreProperties>
</file>